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35"/>
  </p:notesMasterIdLst>
  <p:sldIdLst>
    <p:sldId id="256" r:id="rId2"/>
    <p:sldId id="257" r:id="rId3"/>
    <p:sldId id="259" r:id="rId4"/>
    <p:sldId id="281" r:id="rId5"/>
    <p:sldId id="301" r:id="rId6"/>
    <p:sldId id="261" r:id="rId7"/>
    <p:sldId id="292" r:id="rId8"/>
    <p:sldId id="294" r:id="rId9"/>
    <p:sldId id="302" r:id="rId10"/>
    <p:sldId id="316" r:id="rId11"/>
    <p:sldId id="264" r:id="rId12"/>
    <p:sldId id="284" r:id="rId13"/>
    <p:sldId id="304" r:id="rId14"/>
    <p:sldId id="303" r:id="rId15"/>
    <p:sldId id="267" r:id="rId16"/>
    <p:sldId id="268" r:id="rId17"/>
    <p:sldId id="285" r:id="rId18"/>
    <p:sldId id="306" r:id="rId19"/>
    <p:sldId id="270" r:id="rId20"/>
    <p:sldId id="307" r:id="rId21"/>
    <p:sldId id="269" r:id="rId22"/>
    <p:sldId id="286" r:id="rId23"/>
    <p:sldId id="309" r:id="rId24"/>
    <p:sldId id="287" r:id="rId25"/>
    <p:sldId id="295" r:id="rId26"/>
    <p:sldId id="318" r:id="rId27"/>
    <p:sldId id="297" r:id="rId28"/>
    <p:sldId id="319" r:id="rId29"/>
    <p:sldId id="273" r:id="rId30"/>
    <p:sldId id="314" r:id="rId31"/>
    <p:sldId id="289" r:id="rId32"/>
    <p:sldId id="310" r:id="rId33"/>
    <p:sldId id="299" r:id="rId3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21" autoAdjust="0"/>
    <p:restoredTop sz="99767" autoAdjust="0"/>
  </p:normalViewPr>
  <p:slideViewPr>
    <p:cSldViewPr>
      <p:cViewPr>
        <p:scale>
          <a:sx n="90" d="100"/>
          <a:sy n="90" d="100"/>
        </p:scale>
        <p:origin x="-1458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E3ABD326-3503-4EE9-BE11-54C2F4BF83E8}" type="datetimeFigureOut">
              <a:rPr lang="en-US"/>
              <a:pPr>
                <a:defRPr/>
              </a:pPr>
              <a:t>9/14/2012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120DAB72-F320-4F8D-9500-778339FB986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079384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F3BEE97-B899-48D6-B81A-24E82D07DA14}" type="slidenum">
              <a:rPr lang="en-US" smtClean="0"/>
              <a:pPr/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963C6C8-D04A-4335-9916-DDB67C8477B3}" type="slidenum">
              <a:rPr lang="en-US" smtClean="0"/>
              <a:pPr/>
              <a:t>10</a:t>
            </a:fld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EFBEB7C-4325-4F4E-9CFD-44BCF7668F44}" type="slidenum">
              <a:rPr lang="en-US" smtClean="0"/>
              <a:pPr/>
              <a:t>11</a:t>
            </a:fld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27F4611-B81D-4427-9E93-699BA1D1B66A}" type="slidenum">
              <a:rPr lang="en-US" smtClean="0"/>
              <a:pPr/>
              <a:t>12</a:t>
            </a:fld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60BE8A8-E953-4723-B946-615526CCD5E1}" type="slidenum">
              <a:rPr lang="en-US" smtClean="0"/>
              <a:pPr/>
              <a:t>13</a:t>
            </a:fld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3A6002C-18FB-441A-A9E0-992F6CCDD381}" type="slidenum">
              <a:rPr lang="en-US" smtClean="0"/>
              <a:pPr/>
              <a:t>14</a:t>
            </a:fld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FEB91F1-C9D9-4448-8CED-8928D36AE76E}" type="slidenum">
              <a:rPr lang="en-US" smtClean="0"/>
              <a:pPr/>
              <a:t>15</a:t>
            </a:fld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0F33B8B-913D-41B1-A5D0-C617605CE110}" type="slidenum">
              <a:rPr lang="en-US" smtClean="0"/>
              <a:pPr/>
              <a:t>16</a:t>
            </a:fld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38B4D04-0799-48DA-BC83-EF9E4F61DE20}" type="slidenum">
              <a:rPr lang="en-US" smtClean="0"/>
              <a:pPr/>
              <a:t>17</a:t>
            </a:fld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6C17ACE-A0A8-4ADA-A30C-D4EA90643EB2}" type="slidenum">
              <a:rPr lang="en-US" smtClean="0"/>
              <a:pPr/>
              <a:t>18</a:t>
            </a:fld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18CE516-7EF4-452D-B1AE-8779145DE802}" type="slidenum">
              <a:rPr lang="en-US" smtClean="0"/>
              <a:pPr/>
              <a:t>19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A34081B-EC7F-4B50-807F-1D306578AD71}" type="slidenum">
              <a:rPr lang="en-US" smtClean="0"/>
              <a:pPr/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E1C883D-E06D-4898-9FF0-32FC8B1BB383}" type="slidenum">
              <a:rPr lang="en-US" smtClean="0"/>
              <a:pPr/>
              <a:t>20</a:t>
            </a:fld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E013ECB-CA49-49A2-8900-F44B11FB94D2}" type="slidenum">
              <a:rPr lang="en-US" smtClean="0"/>
              <a:pPr/>
              <a:t>21</a:t>
            </a:fld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D514DCF-6329-4779-8E0E-ECEE7E57607E}" type="slidenum">
              <a:rPr lang="en-US" smtClean="0"/>
              <a:pPr/>
              <a:t>22</a:t>
            </a:fld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F5FEC4F-46FE-4904-83F9-176E5C488411}" type="slidenum">
              <a:rPr lang="en-US" smtClean="0"/>
              <a:pPr/>
              <a:t>23</a:t>
            </a:fld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DCB3F78-6745-401B-9B26-296C0DBC3BD5}" type="slidenum">
              <a:rPr lang="en-US" smtClean="0"/>
              <a:pPr/>
              <a:t>24</a:t>
            </a:fld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5B03C50-1C47-4BC4-B563-93DB39940C17}" type="slidenum">
              <a:rPr lang="en-US" smtClean="0"/>
              <a:pPr/>
              <a:t>25</a:t>
            </a:fld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963C6C8-D04A-4335-9916-DDB67C8477B3}" type="slidenum">
              <a:rPr lang="en-US" smtClean="0"/>
              <a:pPr/>
              <a:t>26</a:t>
            </a:fld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931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495BE8E-96F8-42ED-B0FD-F77E4A0656DA}" type="slidenum">
              <a:rPr lang="en-US" smtClean="0"/>
              <a:pPr/>
              <a:t>27</a:t>
            </a:fld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963C6C8-D04A-4335-9916-DDB67C8477B3}" type="slidenum">
              <a:rPr lang="en-US" smtClean="0"/>
              <a:pPr/>
              <a:t>28</a:t>
            </a:fld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942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A32051E-D55C-498E-B88D-3A43B412C30E}" type="slidenum">
              <a:rPr lang="en-US" smtClean="0"/>
              <a:pPr/>
              <a:t>29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AE91A09-AD72-449D-9FEA-F75FD1B1F370}" type="slidenum">
              <a:rPr lang="en-US" smtClean="0"/>
              <a:pPr/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2C653D9-C1B7-4993-8F0E-F3BBF14CF859}" type="slidenum">
              <a:rPr lang="en-US" smtClean="0"/>
              <a:pPr/>
              <a:t>30</a:t>
            </a:fld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6783CC9-03BB-4997-AE06-1FAE960082EC}" type="slidenum">
              <a:rPr lang="en-US" smtClean="0"/>
              <a:pPr/>
              <a:t>31</a:t>
            </a:fld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993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189151D-558B-4EED-BAD9-29A12F951726}" type="slidenum">
              <a:rPr lang="en-US" smtClean="0"/>
              <a:pPr/>
              <a:t>32</a:t>
            </a:fld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71D3F5C-D671-42F3-A97D-F3B921B3B97D}" type="slidenum">
              <a:rPr lang="en-US" smtClean="0"/>
              <a:pPr/>
              <a:t>33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683EC20-6942-4C67-BB9D-36E0F4A6FBD9}" type="slidenum">
              <a:rPr lang="en-US" smtClean="0"/>
              <a:pPr/>
              <a:t>4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E6E2A49-2D5A-4C62-91F6-92BA86D78017}" type="slidenum">
              <a:rPr lang="en-US" smtClean="0"/>
              <a:pPr/>
              <a:t>5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963C6C8-D04A-4335-9916-DDB67C8477B3}" type="slidenum">
              <a:rPr lang="en-US" smtClean="0"/>
              <a:pPr/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C02460C-7A43-4474-9713-80A08AB32120}" type="slidenum">
              <a:rPr lang="en-US" smtClean="0"/>
              <a:pPr/>
              <a:t>7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C8ED1D1-4F93-4C8A-B2B4-DE3E25DE611D}" type="slidenum">
              <a:rPr lang="en-US" smtClean="0"/>
              <a:pPr/>
              <a:t>8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AA6C6EF-0849-4A37-8014-9246AF121ABA}" type="slidenum">
              <a:rPr lang="en-US" smtClean="0"/>
              <a:pPr/>
              <a:t>9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6"/>
            <a:ext cx="9144000" cy="686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95600"/>
            <a:ext cx="955675" cy="74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 userDrawn="1"/>
        </p:nvSpPr>
        <p:spPr>
          <a:xfrm>
            <a:off x="1038225" y="2902803"/>
            <a:ext cx="81057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339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Creating</a:t>
            </a:r>
            <a:r>
              <a:rPr lang="en-US" sz="2400" b="1" baseline="0" dirty="0" smtClean="0">
                <a:solidFill>
                  <a:srgbClr val="00339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a Website</a:t>
            </a:r>
            <a:endParaRPr lang="en-US" sz="2400" b="1" dirty="0">
              <a:solidFill>
                <a:srgbClr val="003399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0909C7-620F-49BC-B60F-45E31184E95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Adobe Dreamweaver CS4 - Illustrated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73D3D8-6419-46CB-A627-9846E8C784B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Adobe Dreamweaver CS4 - Illustrated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48488" y="698500"/>
            <a:ext cx="1868487" cy="54800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41438" y="698500"/>
            <a:ext cx="5454650" cy="54800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8F0F82-1C79-4F83-8390-63D87B15079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Adobe Dreamweaver CS4 - Illustrated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682750"/>
            <a:ext cx="7445375" cy="4495800"/>
          </a:xfrm>
        </p:spPr>
        <p:txBody>
          <a:bodyPr/>
          <a:lstStyle>
            <a:lvl2pPr>
              <a:buFont typeface="Arial" pitchFamily="34" charset="0"/>
              <a:buChar char="–"/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D7E9F6-2C4B-4695-838D-33DF3EFA9A3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Adobe Dreamweaver</a:t>
            </a:r>
            <a:r>
              <a:rPr lang="en-US" dirty="0" smtClean="0"/>
              <a:t> CS6 </a:t>
            </a:r>
            <a:r>
              <a:rPr lang="en-US" dirty="0"/>
              <a:t>- Illustrated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C00000"/>
              </a:buClr>
              <a:defRPr/>
            </a:lvl1pPr>
            <a:lvl2pPr>
              <a:buClr>
                <a:srgbClr val="C00000"/>
              </a:buClr>
              <a:buFont typeface="Arial" pitchFamily="34" charset="0"/>
              <a:buChar char="–"/>
              <a:defRPr/>
            </a:lvl2pPr>
            <a:lvl3pPr>
              <a:buClr>
                <a:srgbClr val="C00000"/>
              </a:buClr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6B1AE3-40CA-4BBE-BB44-DADF257B2D6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Adobe Dreamweaver CS4 - Illustrated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DDA5C8-CD3A-44CB-BB7A-E43639D2CB3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Adobe Dreamweaver CS4 - Illustrated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17638" y="1682750"/>
            <a:ext cx="3622675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92713" y="1682750"/>
            <a:ext cx="3624262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98B68B-C155-4B1F-A5EB-FA46B4B0175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Adobe Dreamweaver CS4 - Illustrated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28E553-C869-4E43-8084-D49743B3370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Adobe Dreamweaver CS4 - Illustrated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75165A-7326-428A-A679-A6D3B99C18F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Adobe Dreamweaver CS4 - Illustrated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762A86-09F7-47EA-BC9D-9F610B4ED43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Adobe Dreamweaver CS4 - Illustrated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B76B51-7AF8-415B-A23D-21575DE79D9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Adobe Dreamweaver CS4 - Illustrated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567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0"/>
            <a:ext cx="8229600" cy="7556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12825" y="1600200"/>
            <a:ext cx="7445375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70875" y="6477000"/>
            <a:ext cx="625475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99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FBE95158-274E-45E9-ABF8-94F875A1DCC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081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22363" y="6477000"/>
            <a:ext cx="5867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99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 dirty="0"/>
              <a:t>Adobe Dreamweaver</a:t>
            </a:r>
            <a:r>
              <a:rPr lang="en-US" dirty="0" smtClean="0"/>
              <a:t> CS6 </a:t>
            </a:r>
            <a:r>
              <a:rPr lang="en-US" dirty="0"/>
              <a:t>- Illustrated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5675" cy="74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17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  <p:sldLayoutId id="2147483828" r:id="rId12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9pPr>
    </p:titleStyle>
    <p:bodyStyle>
      <a:lvl1pPr marL="457200" indent="-45720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Char char="•"/>
        <a:defRPr sz="3200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914400" indent="-287338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Font typeface="Arial" charset="0"/>
        <a:buChar char="–"/>
        <a:defRPr sz="2800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2pPr>
      <a:lvl3pPr marL="1423988" indent="-27940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Char char="•"/>
        <a:defRPr sz="2400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3pPr>
      <a:lvl4pPr marL="1828800" indent="-26035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Font typeface="Arial" charset="0"/>
        <a:buChar char="–"/>
        <a:defRPr sz="2000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4pPr>
      <a:lvl5pPr marL="2233613" indent="-212725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Char char="•"/>
        <a:defRPr sz="2000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5pPr>
      <a:lvl6pPr marL="2690813" indent="-212725" algn="l" rtl="0" fontAlgn="base">
        <a:spcBef>
          <a:spcPct val="20000"/>
        </a:spcBef>
        <a:spcAft>
          <a:spcPct val="0"/>
        </a:spcAft>
        <a:buClr>
          <a:srgbClr val="000099"/>
        </a:buClr>
        <a:buChar char="•"/>
        <a:defRPr sz="2000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6pPr>
      <a:lvl7pPr marL="3148013" indent="-212725" algn="l" rtl="0" fontAlgn="base">
        <a:spcBef>
          <a:spcPct val="20000"/>
        </a:spcBef>
        <a:spcAft>
          <a:spcPct val="0"/>
        </a:spcAft>
        <a:buClr>
          <a:srgbClr val="000099"/>
        </a:buClr>
        <a:buChar char="•"/>
        <a:defRPr sz="2000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7pPr>
      <a:lvl8pPr marL="3605213" indent="-212725" algn="l" rtl="0" fontAlgn="base">
        <a:spcBef>
          <a:spcPct val="20000"/>
        </a:spcBef>
        <a:spcAft>
          <a:spcPct val="0"/>
        </a:spcAft>
        <a:buClr>
          <a:srgbClr val="000099"/>
        </a:buClr>
        <a:buChar char="•"/>
        <a:defRPr sz="2000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8pPr>
      <a:lvl9pPr marL="4062413" indent="-212725" algn="l" rtl="0" fontAlgn="base">
        <a:spcBef>
          <a:spcPct val="20000"/>
        </a:spcBef>
        <a:spcAft>
          <a:spcPct val="0"/>
        </a:spcAft>
        <a:buClr>
          <a:srgbClr val="000099"/>
        </a:buClr>
        <a:buChar char="•"/>
        <a:defRPr sz="2000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Design </a:t>
            </a:r>
            <a:r>
              <a:rPr lang="en-US" dirty="0" smtClean="0">
                <a:solidFill>
                  <a:srgbClr val="00664D"/>
                </a:solidFill>
              </a:rPr>
              <a:t>Matters</a:t>
            </a:r>
            <a:endParaRPr lang="en-US" dirty="0">
              <a:solidFill>
                <a:srgbClr val="00664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</p:spPr>
        <p:txBody>
          <a:bodyPr/>
          <a:lstStyle/>
          <a:p>
            <a:pPr>
              <a:buClr>
                <a:schemeClr val="accent1">
                  <a:lumMod val="50000"/>
                </a:schemeClr>
              </a:buClr>
              <a:defRPr/>
            </a:pPr>
            <a:r>
              <a:rPr lang="en-US" dirty="0" smtClean="0">
                <a:solidFill>
                  <a:srgbClr val="00664D"/>
                </a:solidFill>
                <a:effectLst/>
              </a:rPr>
              <a:t>Managing files</a:t>
            </a:r>
          </a:p>
          <a:p>
            <a:pPr lvl="1">
              <a:buClr>
                <a:schemeClr val="accent1">
                  <a:lumMod val="50000"/>
                </a:schemeClr>
              </a:buClr>
              <a:defRPr/>
            </a:pPr>
            <a:r>
              <a:rPr lang="en-US" sz="2400" dirty="0" smtClean="0">
                <a:solidFill>
                  <a:srgbClr val="00664D"/>
                </a:solidFill>
                <a:effectLst/>
              </a:rPr>
              <a:t>Good file management is extremely important</a:t>
            </a:r>
          </a:p>
          <a:p>
            <a:pPr lvl="1">
              <a:buClr>
                <a:schemeClr val="accent1">
                  <a:lumMod val="50000"/>
                </a:schemeClr>
              </a:buClr>
              <a:defRPr/>
            </a:pPr>
            <a:r>
              <a:rPr lang="en-US" sz="2400" dirty="0" smtClean="0">
                <a:solidFill>
                  <a:srgbClr val="00664D"/>
                </a:solidFill>
                <a:effectLst/>
              </a:rPr>
              <a:t>No uppercase letters or spaces in filenames</a:t>
            </a:r>
            <a:endParaRPr lang="en-US" dirty="0" smtClean="0">
              <a:solidFill>
                <a:srgbClr val="00664D"/>
              </a:solidFill>
              <a:effectLst/>
            </a:endParaRPr>
          </a:p>
          <a:p>
            <a:pPr>
              <a:defRPr/>
            </a:pPr>
            <a:endParaRPr lang="en-US" dirty="0"/>
          </a:p>
        </p:txBody>
      </p:sp>
      <p:sp>
        <p:nvSpPr>
          <p:cNvPr id="20484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Adobe Dreamweaver CS6 - Illustrated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Setting Up a Website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600200"/>
            <a:ext cx="7848600" cy="4800600"/>
          </a:xfrm>
        </p:spPr>
        <p:txBody>
          <a:bodyPr/>
          <a:lstStyle/>
          <a:p>
            <a:pPr marL="514350" indent="-514350">
              <a:buFontTx/>
              <a:buAutoNum type="arabicPeriod"/>
              <a:defRPr/>
            </a:pPr>
            <a:r>
              <a:rPr lang="en-US" sz="2400" dirty="0" smtClean="0">
                <a:effectLst/>
              </a:rPr>
              <a:t>Click </a:t>
            </a:r>
            <a:r>
              <a:rPr lang="en-US" sz="2400" b="1" dirty="0" smtClean="0">
                <a:effectLst/>
              </a:rPr>
              <a:t>Site </a:t>
            </a:r>
            <a:r>
              <a:rPr lang="en-US" sz="2400" dirty="0" smtClean="0">
                <a:effectLst/>
              </a:rPr>
              <a:t>on Application bar (Win) or Menu bar (Mac), click </a:t>
            </a:r>
            <a:r>
              <a:rPr lang="en-US" sz="2400" b="1" dirty="0" smtClean="0">
                <a:effectLst/>
              </a:rPr>
              <a:t>New Site</a:t>
            </a:r>
          </a:p>
          <a:p>
            <a:pPr marL="514350" indent="-514350">
              <a:buFontTx/>
              <a:buAutoNum type="arabicPeriod"/>
              <a:defRPr/>
            </a:pPr>
            <a:r>
              <a:rPr lang="en-US" sz="2400" dirty="0" smtClean="0">
                <a:effectLst/>
              </a:rPr>
              <a:t>Type </a:t>
            </a:r>
            <a:r>
              <a:rPr lang="en-US" sz="2400" b="1" dirty="0" smtClean="0">
                <a:effectLst/>
              </a:rPr>
              <a:t>The Striped Umbrella </a:t>
            </a:r>
            <a:r>
              <a:rPr lang="en-US" sz="2400" dirty="0" smtClean="0">
                <a:effectLst/>
              </a:rPr>
              <a:t>in the Site Name text box</a:t>
            </a:r>
          </a:p>
          <a:p>
            <a:pPr marL="514350" lvl="0" indent="-514350">
              <a:buFont typeface="+mj-lt"/>
              <a:buAutoNum type="arabicPeriod" startAt="3"/>
              <a:defRPr/>
            </a:pPr>
            <a:r>
              <a:rPr lang="en-US" sz="2400" dirty="0">
                <a:effectLst/>
              </a:rPr>
              <a:t>Click the </a:t>
            </a:r>
            <a:r>
              <a:rPr lang="en-US" sz="2400" b="1" dirty="0">
                <a:effectLst/>
              </a:rPr>
              <a:t>Browse for folder button</a:t>
            </a:r>
            <a:r>
              <a:rPr lang="en-US" sz="2400" dirty="0">
                <a:effectLst/>
              </a:rPr>
              <a:t>, click the </a:t>
            </a:r>
            <a:r>
              <a:rPr lang="en-US" sz="2400" b="1" dirty="0">
                <a:effectLst/>
              </a:rPr>
              <a:t>Select list arrow </a:t>
            </a:r>
            <a:r>
              <a:rPr lang="en-US" sz="2400" dirty="0">
                <a:effectLst/>
              </a:rPr>
              <a:t>(Win) or </a:t>
            </a:r>
            <a:r>
              <a:rPr lang="en-US" sz="2400" b="1" dirty="0">
                <a:effectLst/>
              </a:rPr>
              <a:t>Current file location list arrow </a:t>
            </a:r>
            <a:r>
              <a:rPr lang="en-US" sz="2400" dirty="0">
                <a:effectLst/>
              </a:rPr>
              <a:t>(Mac) in the Choose Root Folder dialog box, navigate to the drive and folder where you created your Local Site Folder double-click (Win) or click (Mac) the </a:t>
            </a:r>
            <a:r>
              <a:rPr lang="en-US" sz="2400" b="1" dirty="0" err="1">
                <a:effectLst/>
              </a:rPr>
              <a:t>striped_umbrella</a:t>
            </a:r>
            <a:r>
              <a:rPr lang="en-US" sz="2400" b="1" dirty="0">
                <a:effectLst/>
              </a:rPr>
              <a:t> folder</a:t>
            </a:r>
            <a:r>
              <a:rPr lang="en-US" sz="2400" dirty="0">
                <a:effectLst/>
              </a:rPr>
              <a:t>, then click Select (Win) or Choose (Mac)</a:t>
            </a:r>
          </a:p>
          <a:p>
            <a:pPr marL="514350" lvl="0" indent="-514350">
              <a:buFontTx/>
              <a:buAutoNum type="arabicPeriod" startAt="3"/>
              <a:defRPr/>
            </a:pPr>
            <a:r>
              <a:rPr lang="en-US" sz="2400" dirty="0">
                <a:effectLst/>
              </a:rPr>
              <a:t>Click </a:t>
            </a:r>
            <a:r>
              <a:rPr lang="en-US" sz="2400" b="1" dirty="0">
                <a:effectLst/>
              </a:rPr>
              <a:t>Save </a:t>
            </a:r>
            <a:r>
              <a:rPr lang="en-US" sz="2400" dirty="0">
                <a:effectLst/>
              </a:rPr>
              <a:t>in the Site Setup dialog box</a:t>
            </a:r>
          </a:p>
          <a:p>
            <a:pPr marL="514350" indent="-514350">
              <a:buFontTx/>
              <a:buAutoNum type="arabicPeriod"/>
              <a:defRPr/>
            </a:pPr>
            <a:endParaRPr lang="en-US" sz="2800" dirty="0" smtClean="0"/>
          </a:p>
          <a:p>
            <a:pPr marL="514350" indent="-514350">
              <a:buFontTx/>
              <a:buAutoNum type="arabicPeriod"/>
              <a:defRPr/>
            </a:pPr>
            <a:endParaRPr lang="en-US" sz="2800" dirty="0" smtClean="0"/>
          </a:p>
        </p:txBody>
      </p:sp>
      <p:sp>
        <p:nvSpPr>
          <p:cNvPr id="25604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Adobe Dreamweaver CS6 - Illustrated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Setting Up a Website</a:t>
            </a:r>
            <a:endParaRPr lang="en-US" dirty="0"/>
          </a:p>
        </p:txBody>
      </p:sp>
      <p:sp>
        <p:nvSpPr>
          <p:cNvPr id="27651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Adobe Dreamweaver CS6 - Illustrated</a:t>
            </a:r>
          </a:p>
        </p:txBody>
      </p:sp>
      <p:pic>
        <p:nvPicPr>
          <p:cNvPr id="5" name="Picture 4" descr="Screen shot 2012-08-01 at 1.33.11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1600200"/>
            <a:ext cx="7499350" cy="2057151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Setting Up a Website</a:t>
            </a:r>
            <a:endParaRPr lang="en-US" dirty="0"/>
          </a:p>
        </p:txBody>
      </p:sp>
      <p:sp>
        <p:nvSpPr>
          <p:cNvPr id="28675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Adobe Dreamweaver CS6 - Illustrated</a:t>
            </a:r>
          </a:p>
        </p:txBody>
      </p:sp>
      <p:pic>
        <p:nvPicPr>
          <p:cNvPr id="5" name="Picture 4" descr="Screen shot 2012-08-01 at 1.33.28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1653" y="1600200"/>
            <a:ext cx="7896297" cy="39878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Setting Up a Website</a:t>
            </a:r>
            <a:endParaRPr lang="en-US" dirty="0"/>
          </a:p>
        </p:txBody>
      </p:sp>
      <p:sp>
        <p:nvSpPr>
          <p:cNvPr id="29699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Adobe Dreamweaver CS6 - Illustrated</a:t>
            </a:r>
          </a:p>
        </p:txBody>
      </p:sp>
      <p:pic>
        <p:nvPicPr>
          <p:cNvPr id="5" name="Picture 4" descr="Screen shot 2012-08-01 at 1.33.53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1600200"/>
            <a:ext cx="7708900" cy="4064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Adding a Folder to a Website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600200"/>
            <a:ext cx="7848600" cy="4191000"/>
          </a:xfrm>
        </p:spPr>
        <p:txBody>
          <a:bodyPr/>
          <a:lstStyle/>
          <a:p>
            <a:pPr marL="514350" indent="-514350">
              <a:buFontTx/>
              <a:buAutoNum type="arabicPeriod"/>
              <a:defRPr/>
            </a:pPr>
            <a:r>
              <a:rPr lang="en-US" sz="2400" dirty="0" smtClean="0">
                <a:effectLst/>
              </a:rPr>
              <a:t>If necessary, click the </a:t>
            </a:r>
            <a:r>
              <a:rPr lang="en-US" sz="2400" b="1" dirty="0" smtClean="0">
                <a:effectLst/>
              </a:rPr>
              <a:t>Files panel tab </a:t>
            </a:r>
            <a:r>
              <a:rPr lang="en-US" sz="2400" dirty="0" smtClean="0">
                <a:effectLst/>
              </a:rPr>
              <a:t>to expand the Files panel, then click the </a:t>
            </a:r>
            <a:r>
              <a:rPr lang="en-US" sz="2400" b="1" dirty="0" smtClean="0">
                <a:effectLst/>
              </a:rPr>
              <a:t>striped_umbrella folder </a:t>
            </a:r>
            <a:r>
              <a:rPr lang="en-US" sz="2400" dirty="0" smtClean="0">
                <a:effectLst/>
              </a:rPr>
              <a:t>in the Files panel if necessary</a:t>
            </a:r>
          </a:p>
          <a:p>
            <a:pPr marL="514350" indent="-514350">
              <a:buFontTx/>
              <a:buAutoNum type="arabicPeriod"/>
              <a:defRPr/>
            </a:pPr>
            <a:r>
              <a:rPr lang="en-US" sz="2400" dirty="0" smtClean="0">
                <a:effectLst/>
              </a:rPr>
              <a:t>Click the </a:t>
            </a:r>
            <a:r>
              <a:rPr lang="en-US" sz="2400" b="1" dirty="0" smtClean="0">
                <a:effectLst/>
              </a:rPr>
              <a:t>Panel menu button </a:t>
            </a:r>
            <a:r>
              <a:rPr lang="en-US" sz="2400" dirty="0" smtClean="0">
                <a:effectLst/>
              </a:rPr>
              <a:t>on the Files panel, then point to </a:t>
            </a:r>
            <a:r>
              <a:rPr lang="en-US" sz="2400" b="1" dirty="0" smtClean="0">
                <a:effectLst/>
              </a:rPr>
              <a:t>File</a:t>
            </a:r>
          </a:p>
          <a:p>
            <a:pPr marL="514350" indent="-514350">
              <a:buFontTx/>
              <a:buAutoNum type="arabicPeriod"/>
              <a:defRPr/>
            </a:pPr>
            <a:r>
              <a:rPr lang="en-US" sz="2400" dirty="0" smtClean="0">
                <a:effectLst/>
              </a:rPr>
              <a:t>Click </a:t>
            </a:r>
            <a:r>
              <a:rPr lang="en-US" sz="2400" b="1" dirty="0" smtClean="0">
                <a:effectLst/>
              </a:rPr>
              <a:t>New Folder</a:t>
            </a:r>
          </a:p>
          <a:p>
            <a:pPr marL="514350" indent="-514350">
              <a:buFontTx/>
              <a:buAutoNum type="arabicPeriod" startAt="4"/>
              <a:defRPr/>
            </a:pPr>
            <a:r>
              <a:rPr lang="en-US" sz="2400" dirty="0">
                <a:effectLst/>
              </a:rPr>
              <a:t>Type </a:t>
            </a:r>
            <a:r>
              <a:rPr lang="en-US" sz="2400" b="1" dirty="0">
                <a:effectLst/>
              </a:rPr>
              <a:t>assets</a:t>
            </a:r>
            <a:r>
              <a:rPr lang="en-US" sz="2400" dirty="0">
                <a:effectLst/>
              </a:rPr>
              <a:t> in the folder text box, then press </a:t>
            </a:r>
            <a:r>
              <a:rPr lang="en-US" sz="2400" b="1" dirty="0">
                <a:effectLst/>
              </a:rPr>
              <a:t>[Enter] </a:t>
            </a:r>
            <a:r>
              <a:rPr lang="en-US" sz="2400" dirty="0">
                <a:effectLst/>
              </a:rPr>
              <a:t>(Win) or </a:t>
            </a:r>
            <a:r>
              <a:rPr lang="en-US" sz="2400" b="1" dirty="0">
                <a:effectLst/>
              </a:rPr>
              <a:t>[return]</a:t>
            </a:r>
            <a:r>
              <a:rPr lang="en-US" sz="2400" dirty="0">
                <a:effectLst/>
              </a:rPr>
              <a:t> (Mac)</a:t>
            </a:r>
            <a:r>
              <a:rPr lang="en-US" sz="2400" b="1" dirty="0">
                <a:effectLst/>
              </a:rPr>
              <a:t> </a:t>
            </a:r>
            <a:endParaRPr lang="en-US" sz="2400" dirty="0">
              <a:effectLst/>
            </a:endParaRPr>
          </a:p>
          <a:p>
            <a:pPr marL="514350" indent="-514350">
              <a:lnSpc>
                <a:spcPct val="90000"/>
              </a:lnSpc>
              <a:buFontTx/>
              <a:buAutoNum type="arabicPeriod" startAt="4"/>
              <a:defRPr/>
            </a:pPr>
            <a:r>
              <a:rPr lang="en-US" sz="2400" dirty="0">
                <a:effectLst/>
              </a:rPr>
              <a:t>Click </a:t>
            </a:r>
            <a:r>
              <a:rPr lang="en-US" sz="2400" b="1" dirty="0">
                <a:effectLst/>
              </a:rPr>
              <a:t>Site</a:t>
            </a:r>
            <a:r>
              <a:rPr lang="en-US" sz="2400" dirty="0">
                <a:effectLst/>
              </a:rPr>
              <a:t> on the Menu bar, click </a:t>
            </a:r>
            <a:r>
              <a:rPr lang="en-US" sz="2400" b="1" dirty="0">
                <a:effectLst/>
              </a:rPr>
              <a:t>Manage Sites</a:t>
            </a:r>
            <a:r>
              <a:rPr lang="en-US" sz="2400" dirty="0">
                <a:effectLst/>
              </a:rPr>
              <a:t>, then click </a:t>
            </a:r>
            <a:r>
              <a:rPr lang="en-US" sz="2400" b="1" dirty="0">
                <a:effectLst/>
              </a:rPr>
              <a:t>Edit the currently selected site button</a:t>
            </a:r>
            <a:endParaRPr lang="en-US" sz="2400" dirty="0">
              <a:effectLst/>
            </a:endParaRPr>
          </a:p>
          <a:p>
            <a:pPr marL="514350" indent="-514350">
              <a:buFontTx/>
              <a:buAutoNum type="arabicPeriod"/>
              <a:defRPr/>
            </a:pPr>
            <a:endParaRPr lang="en-US" sz="2800" b="1" dirty="0" smtClean="0"/>
          </a:p>
          <a:p>
            <a:pPr marL="514350" indent="-514350">
              <a:defRPr/>
            </a:pPr>
            <a:endParaRPr lang="en-US" dirty="0" smtClean="0"/>
          </a:p>
        </p:txBody>
      </p:sp>
      <p:sp>
        <p:nvSpPr>
          <p:cNvPr id="30724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Adobe Dreamweaver CS6 - Illustrated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Adding a Folder to a Website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600200"/>
            <a:ext cx="7399338" cy="4495800"/>
          </a:xfrm>
        </p:spPr>
        <p:txBody>
          <a:bodyPr/>
          <a:lstStyle/>
          <a:p>
            <a:pPr marL="514350" indent="-514350">
              <a:buFontTx/>
              <a:buAutoNum type="arabicPeriod" startAt="6"/>
              <a:defRPr/>
            </a:pPr>
            <a:r>
              <a:rPr lang="en-US" sz="2400" dirty="0" smtClean="0">
                <a:effectLst/>
              </a:rPr>
              <a:t>Click </a:t>
            </a:r>
            <a:r>
              <a:rPr lang="en-US" sz="2400" b="1" dirty="0" smtClean="0">
                <a:effectLst/>
              </a:rPr>
              <a:t>Advanced Settings </a:t>
            </a:r>
            <a:r>
              <a:rPr lang="en-US" sz="2400" dirty="0" smtClean="0">
                <a:effectLst/>
              </a:rPr>
              <a:t>from the category list, click the </a:t>
            </a:r>
            <a:r>
              <a:rPr lang="en-US" sz="2400" b="1" dirty="0" smtClean="0">
                <a:effectLst/>
              </a:rPr>
              <a:t>Browse for folder icon</a:t>
            </a:r>
            <a:r>
              <a:rPr lang="en-US" sz="2400" dirty="0" smtClean="0">
                <a:effectLst/>
              </a:rPr>
              <a:t> </a:t>
            </a:r>
          </a:p>
          <a:p>
            <a:pPr marL="971550" lvl="1" indent="-401638">
              <a:defRPr/>
            </a:pPr>
            <a:r>
              <a:rPr lang="en-US" sz="2400" dirty="0" smtClean="0">
                <a:effectLst/>
              </a:rPr>
              <a:t>Click </a:t>
            </a:r>
            <a:r>
              <a:rPr lang="en-US" sz="2400" b="1" dirty="0" smtClean="0">
                <a:effectLst/>
              </a:rPr>
              <a:t>Select list arrow </a:t>
            </a:r>
            <a:r>
              <a:rPr lang="en-US" sz="2400" dirty="0" smtClean="0">
                <a:effectLst/>
              </a:rPr>
              <a:t>(Win) or </a:t>
            </a:r>
            <a:r>
              <a:rPr lang="en-US" sz="2400" b="1" dirty="0" smtClean="0">
                <a:effectLst/>
              </a:rPr>
              <a:t>Current file location list arrow </a:t>
            </a:r>
            <a:r>
              <a:rPr lang="en-US" sz="2400" dirty="0" smtClean="0">
                <a:effectLst/>
              </a:rPr>
              <a:t>(Mac) if necessary to display the striped_umbrella folder in the Select text box</a:t>
            </a:r>
          </a:p>
          <a:p>
            <a:pPr marL="514350" indent="-514350">
              <a:lnSpc>
                <a:spcPct val="80000"/>
              </a:lnSpc>
              <a:buFontTx/>
              <a:buAutoNum type="arabicPeriod" startAt="6"/>
              <a:defRPr/>
            </a:pPr>
            <a:r>
              <a:rPr lang="en-US" sz="2400" dirty="0" smtClean="0">
                <a:effectLst/>
              </a:rPr>
              <a:t>Click the </a:t>
            </a:r>
            <a:r>
              <a:rPr lang="en-US" sz="2400" b="1" dirty="0" smtClean="0">
                <a:effectLst/>
              </a:rPr>
              <a:t>assets folder</a:t>
            </a:r>
          </a:p>
          <a:p>
            <a:pPr marL="514350" indent="-514350">
              <a:lnSpc>
                <a:spcPct val="80000"/>
              </a:lnSpc>
              <a:buFontTx/>
              <a:buAutoNum type="arabicPeriod" startAt="6"/>
              <a:defRPr/>
            </a:pPr>
            <a:r>
              <a:rPr lang="en-US" sz="2400" dirty="0">
                <a:effectLst/>
              </a:rPr>
              <a:t>Click </a:t>
            </a:r>
            <a:r>
              <a:rPr lang="en-US" sz="2400" b="1" dirty="0">
                <a:effectLst/>
              </a:rPr>
              <a:t>Select</a:t>
            </a:r>
            <a:r>
              <a:rPr lang="en-US" sz="2400" dirty="0">
                <a:effectLst/>
              </a:rPr>
              <a:t> (Win) or </a:t>
            </a:r>
            <a:r>
              <a:rPr lang="en-US" sz="2400" b="1" dirty="0">
                <a:effectLst/>
              </a:rPr>
              <a:t>Choose</a:t>
            </a:r>
            <a:r>
              <a:rPr lang="en-US" sz="2400" dirty="0">
                <a:effectLst/>
              </a:rPr>
              <a:t> (Mac), click </a:t>
            </a:r>
            <a:r>
              <a:rPr lang="en-US" sz="2400" b="1" dirty="0">
                <a:effectLst/>
              </a:rPr>
              <a:t>Save </a:t>
            </a:r>
            <a:r>
              <a:rPr lang="en-US" sz="2400" dirty="0">
                <a:effectLst/>
              </a:rPr>
              <a:t>in the Site Setup for The Striped Umbrella dialog box, then click </a:t>
            </a:r>
            <a:r>
              <a:rPr lang="en-US" sz="2400" b="1" dirty="0">
                <a:effectLst/>
              </a:rPr>
              <a:t>Done</a:t>
            </a:r>
            <a:r>
              <a:rPr lang="en-US" sz="2400" dirty="0">
                <a:effectLst/>
              </a:rPr>
              <a:t> in the Manage Sites dialog </a:t>
            </a:r>
            <a:r>
              <a:rPr lang="en-US" sz="2400" dirty="0" smtClean="0">
                <a:effectLst/>
              </a:rPr>
              <a:t>box</a:t>
            </a:r>
            <a:endParaRPr lang="en-US" sz="2400" dirty="0">
              <a:effectLst/>
            </a:endParaRPr>
          </a:p>
        </p:txBody>
      </p:sp>
      <p:sp>
        <p:nvSpPr>
          <p:cNvPr id="32772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Adobe Dreamweaver CS6 - Illustrated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Adding a Folder to a Website</a:t>
            </a:r>
            <a:endParaRPr lang="en-US" dirty="0"/>
          </a:p>
        </p:txBody>
      </p:sp>
      <p:sp>
        <p:nvSpPr>
          <p:cNvPr id="34819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Adobe Dreamweaver CS6 - Illustrated</a:t>
            </a:r>
          </a:p>
        </p:txBody>
      </p:sp>
      <p:pic>
        <p:nvPicPr>
          <p:cNvPr id="5" name="Picture 4" descr="Screen shot 2012-08-01 at 1.38.12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1600200"/>
            <a:ext cx="7340600" cy="3590012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Adding a Folder to a Website</a:t>
            </a:r>
            <a:endParaRPr lang="en-US" dirty="0"/>
          </a:p>
        </p:txBody>
      </p:sp>
      <p:sp>
        <p:nvSpPr>
          <p:cNvPr id="35843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Adobe Dreamweaver CS6 - Illustrated</a:t>
            </a:r>
          </a:p>
        </p:txBody>
      </p:sp>
      <p:pic>
        <p:nvPicPr>
          <p:cNvPr id="5" name="Picture 4" descr="Screen shot 2012-08-01 at 1.38.27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0800" y="1600200"/>
            <a:ext cx="4876800" cy="32258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C00000"/>
                </a:solidFill>
              </a:rPr>
              <a:t>Clues to Use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9025" y="1600200"/>
            <a:ext cx="7445375" cy="4495800"/>
          </a:xfrm>
          <a:noFill/>
        </p:spPr>
        <p:txBody>
          <a:bodyPr/>
          <a:lstStyle/>
          <a:p>
            <a:pPr>
              <a:defRPr/>
            </a:pPr>
            <a:r>
              <a:rPr lang="en-US" sz="2800" dirty="0" smtClean="0">
                <a:solidFill>
                  <a:srgbClr val="C00000"/>
                </a:solidFill>
                <a:effectLst/>
              </a:rPr>
              <a:t>Using the Files panel for file management</a:t>
            </a:r>
          </a:p>
          <a:p>
            <a:pPr lvl="1">
              <a:defRPr/>
            </a:pPr>
            <a:r>
              <a:rPr lang="en-US" dirty="0" smtClean="0">
                <a:solidFill>
                  <a:srgbClr val="C00000"/>
                </a:solidFill>
                <a:effectLst/>
              </a:rPr>
              <a:t>Use the Files panel to add, delete, move, or rename files and folders</a:t>
            </a:r>
          </a:p>
          <a:p>
            <a:pPr lvl="2">
              <a:defRPr/>
            </a:pPr>
            <a:r>
              <a:rPr lang="en-US" dirty="0" smtClean="0">
                <a:solidFill>
                  <a:srgbClr val="C00000"/>
                </a:solidFill>
                <a:effectLst/>
              </a:rPr>
              <a:t>Do not use Windows Explorer (Win) or Finder (Mac)</a:t>
            </a:r>
          </a:p>
          <a:p>
            <a:pPr lvl="1">
              <a:defRPr/>
            </a:pPr>
            <a:r>
              <a:rPr lang="en-US" dirty="0" smtClean="0">
                <a:solidFill>
                  <a:srgbClr val="C00000"/>
                </a:solidFill>
                <a:effectLst/>
              </a:rPr>
              <a:t>If site root folder is copied or moved to a new location:</a:t>
            </a:r>
          </a:p>
          <a:p>
            <a:pPr lvl="2">
              <a:defRPr/>
            </a:pPr>
            <a:r>
              <a:rPr lang="en-US" dirty="0" smtClean="0">
                <a:solidFill>
                  <a:srgbClr val="C00000"/>
                </a:solidFill>
                <a:effectLst/>
              </a:rPr>
              <a:t>Define site again in Dreamweaver</a:t>
            </a:r>
          </a:p>
        </p:txBody>
      </p:sp>
      <p:sp>
        <p:nvSpPr>
          <p:cNvPr id="36868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Adobe Dreamweaver CS6 - Illustrated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0"/>
            <a:ext cx="8153400" cy="7556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Unit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600200"/>
            <a:ext cx="7445375" cy="4495800"/>
          </a:xfrm>
        </p:spPr>
        <p:txBody>
          <a:bodyPr/>
          <a:lstStyle/>
          <a:p>
            <a:pPr>
              <a:defRPr/>
            </a:pPr>
            <a:r>
              <a:rPr lang="en-US" sz="2800" dirty="0" smtClean="0">
                <a:effectLst/>
              </a:rPr>
              <a:t>Plan a website</a:t>
            </a:r>
          </a:p>
          <a:p>
            <a:pPr>
              <a:defRPr/>
            </a:pPr>
            <a:r>
              <a:rPr lang="en-US" sz="2800" dirty="0" smtClean="0">
                <a:effectLst/>
              </a:rPr>
              <a:t>Create a folder for website management</a:t>
            </a:r>
          </a:p>
          <a:p>
            <a:pPr>
              <a:defRPr/>
            </a:pPr>
            <a:r>
              <a:rPr lang="en-US" sz="2800" dirty="0" smtClean="0">
                <a:effectLst/>
              </a:rPr>
              <a:t>Set up a website</a:t>
            </a:r>
          </a:p>
          <a:p>
            <a:pPr>
              <a:defRPr/>
            </a:pPr>
            <a:r>
              <a:rPr lang="en-US" sz="2800" dirty="0" smtClean="0">
                <a:effectLst/>
              </a:rPr>
              <a:t>Add a folder to a website</a:t>
            </a:r>
          </a:p>
          <a:p>
            <a:pPr>
              <a:defRPr/>
            </a:pPr>
            <a:r>
              <a:rPr lang="en-US" sz="2800" dirty="0">
                <a:effectLst/>
              </a:rPr>
              <a:t>Save a web page</a:t>
            </a:r>
          </a:p>
          <a:p>
            <a:pPr>
              <a:defRPr/>
            </a:pPr>
            <a:r>
              <a:rPr lang="en-US" sz="2800" dirty="0">
                <a:effectLst/>
              </a:rPr>
              <a:t>Copy a new image to a website</a:t>
            </a:r>
          </a:p>
          <a:p>
            <a:pPr>
              <a:defRPr/>
            </a:pPr>
            <a:r>
              <a:rPr lang="en-US" sz="2800" dirty="0">
                <a:effectLst/>
              </a:rPr>
              <a:t>Add new pages to a </a:t>
            </a:r>
            <a:r>
              <a:rPr lang="en-US" sz="2800" dirty="0" smtClean="0">
                <a:effectLst/>
              </a:rPr>
              <a:t>website</a:t>
            </a:r>
            <a:endParaRPr lang="en-US" sz="2800" dirty="0">
              <a:effectLst/>
            </a:endParaRPr>
          </a:p>
        </p:txBody>
      </p:sp>
      <p:sp>
        <p:nvSpPr>
          <p:cNvPr id="14340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Adobe Dreamweaver CS6 - Illustrated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Saving a Web Page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600200"/>
            <a:ext cx="7772400" cy="4343400"/>
          </a:xfrm>
        </p:spPr>
        <p:txBody>
          <a:bodyPr/>
          <a:lstStyle/>
          <a:p>
            <a:pPr marL="514350" indent="-514350">
              <a:buFontTx/>
              <a:buAutoNum type="arabicPeriod"/>
              <a:defRPr/>
            </a:pPr>
            <a:r>
              <a:rPr lang="en-US" sz="2400" dirty="0" smtClean="0">
                <a:effectLst/>
              </a:rPr>
              <a:t>Click </a:t>
            </a:r>
            <a:r>
              <a:rPr lang="en-US" sz="2400" b="1" dirty="0" smtClean="0">
                <a:effectLst/>
              </a:rPr>
              <a:t>File</a:t>
            </a:r>
            <a:r>
              <a:rPr lang="en-US" sz="2400" dirty="0" smtClean="0">
                <a:effectLst/>
              </a:rPr>
              <a:t> on the Menu bar, click </a:t>
            </a:r>
            <a:r>
              <a:rPr lang="en-US" sz="2400" b="1" dirty="0" smtClean="0">
                <a:effectLst/>
              </a:rPr>
              <a:t>Open</a:t>
            </a:r>
            <a:r>
              <a:rPr lang="en-US" sz="2400" dirty="0" smtClean="0">
                <a:effectLst/>
              </a:rPr>
              <a:t>, navigate to the drive and folder where you store your Unit B Data files, then double-click </a:t>
            </a:r>
            <a:r>
              <a:rPr lang="en-US" sz="2400" b="1" dirty="0" smtClean="0">
                <a:effectLst/>
              </a:rPr>
              <a:t>dwb_1.html</a:t>
            </a:r>
          </a:p>
          <a:p>
            <a:pPr marL="514350" indent="-514350">
              <a:buFontTx/>
              <a:buAutoNum type="arabicPeriod" startAt="2"/>
              <a:defRPr/>
            </a:pPr>
            <a:r>
              <a:rPr lang="en-US" sz="2400" dirty="0">
                <a:effectLst/>
              </a:rPr>
              <a:t>Click </a:t>
            </a:r>
            <a:r>
              <a:rPr lang="en-US" sz="2400" b="1" dirty="0">
                <a:effectLst/>
              </a:rPr>
              <a:t>File</a:t>
            </a:r>
            <a:r>
              <a:rPr lang="en-US" sz="2400" dirty="0">
                <a:effectLst/>
              </a:rPr>
              <a:t> on the Menu bar</a:t>
            </a:r>
          </a:p>
          <a:p>
            <a:pPr marL="973138" lvl="1" indent="-344488">
              <a:defRPr/>
            </a:pPr>
            <a:r>
              <a:rPr lang="en-US" sz="2400" dirty="0">
                <a:effectLst/>
              </a:rPr>
              <a:t>Click </a:t>
            </a:r>
            <a:r>
              <a:rPr lang="en-US" sz="2400" b="1" dirty="0">
                <a:effectLst/>
              </a:rPr>
              <a:t>Save As</a:t>
            </a:r>
          </a:p>
          <a:p>
            <a:pPr marL="973138" lvl="1" indent="-344488">
              <a:defRPr/>
            </a:pPr>
            <a:r>
              <a:rPr lang="en-US" sz="2400" dirty="0">
                <a:effectLst/>
              </a:rPr>
              <a:t>Click the </a:t>
            </a:r>
            <a:r>
              <a:rPr lang="en-US" sz="2400" b="1" dirty="0">
                <a:effectLst/>
              </a:rPr>
              <a:t>Save in list arrow </a:t>
            </a:r>
            <a:r>
              <a:rPr lang="en-US" sz="2400" dirty="0">
                <a:effectLst/>
              </a:rPr>
              <a:t>(Win) or the </a:t>
            </a:r>
            <a:r>
              <a:rPr lang="en-US" sz="2400" b="1" dirty="0">
                <a:effectLst/>
              </a:rPr>
              <a:t>Current file location list arrow </a:t>
            </a:r>
            <a:r>
              <a:rPr lang="en-US" sz="2400" dirty="0">
                <a:effectLst/>
              </a:rPr>
              <a:t>(Mac) to navigate to the </a:t>
            </a:r>
            <a:r>
              <a:rPr lang="en-US" sz="2400" dirty="0" err="1">
                <a:effectLst/>
              </a:rPr>
              <a:t>striped_umbrella</a:t>
            </a:r>
            <a:r>
              <a:rPr lang="en-US" sz="2400" dirty="0">
                <a:effectLst/>
              </a:rPr>
              <a:t> root folder</a:t>
            </a:r>
          </a:p>
          <a:p>
            <a:pPr marL="973138" lvl="1" indent="-344488">
              <a:defRPr/>
            </a:pPr>
            <a:r>
              <a:rPr lang="en-US" sz="2400" dirty="0">
                <a:effectLst/>
              </a:rPr>
              <a:t>Then double-click (Win) or click (Mac) the </a:t>
            </a:r>
            <a:r>
              <a:rPr lang="en-US" sz="2400" b="1" dirty="0" err="1">
                <a:effectLst/>
              </a:rPr>
              <a:t>striped_umbrella</a:t>
            </a:r>
            <a:r>
              <a:rPr lang="en-US" sz="2400" b="1" dirty="0">
                <a:effectLst/>
              </a:rPr>
              <a:t> folder</a:t>
            </a:r>
          </a:p>
          <a:p>
            <a:pPr marL="514350" indent="-514350">
              <a:buFontTx/>
              <a:buAutoNum type="arabicPeriod"/>
              <a:defRPr/>
            </a:pPr>
            <a:endParaRPr lang="en-US" sz="2800" b="1" dirty="0" smtClean="0"/>
          </a:p>
        </p:txBody>
      </p:sp>
      <p:sp>
        <p:nvSpPr>
          <p:cNvPr id="37892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Adobe Dreamweaver CS6 - Illustrated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Saving a Web Page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600200"/>
            <a:ext cx="7445375" cy="5181600"/>
          </a:xfrm>
        </p:spPr>
        <p:txBody>
          <a:bodyPr/>
          <a:lstStyle/>
          <a:p>
            <a:pPr marL="514350" indent="-514350">
              <a:buFontTx/>
              <a:buAutoNum type="arabicPeriod" startAt="3"/>
              <a:defRPr/>
            </a:pPr>
            <a:r>
              <a:rPr lang="en-US" sz="2400" dirty="0" smtClean="0">
                <a:effectLst/>
              </a:rPr>
              <a:t>Click in the File name text box (Win) or Save As text box (Mac) if necessary, select the existing file name (</a:t>
            </a:r>
            <a:r>
              <a:rPr lang="en-US" sz="2400" b="1" dirty="0" smtClean="0">
                <a:effectLst/>
              </a:rPr>
              <a:t>dwb_1.html</a:t>
            </a:r>
            <a:r>
              <a:rPr lang="en-US" sz="2400" dirty="0" smtClean="0">
                <a:effectLst/>
              </a:rPr>
              <a:t>)</a:t>
            </a:r>
          </a:p>
          <a:p>
            <a:pPr marL="0" lvl="1" indent="0">
              <a:buNone/>
              <a:defRPr/>
            </a:pPr>
            <a:r>
              <a:rPr lang="en-US" sz="2400" dirty="0">
                <a:effectLst/>
              </a:rPr>
              <a:t>	- Type </a:t>
            </a:r>
            <a:r>
              <a:rPr lang="en-US" sz="2400" b="1" dirty="0">
                <a:effectLst/>
              </a:rPr>
              <a:t>index.html</a:t>
            </a:r>
            <a:r>
              <a:rPr lang="en-US" sz="2400" dirty="0">
                <a:effectLst/>
              </a:rPr>
              <a:t>, click </a:t>
            </a:r>
            <a:r>
              <a:rPr lang="en-US" sz="2400" b="1" dirty="0">
                <a:effectLst/>
              </a:rPr>
              <a:t>Save</a:t>
            </a:r>
            <a:r>
              <a:rPr lang="en-US" sz="2400" dirty="0">
                <a:effectLst/>
              </a:rPr>
              <a:t>, click </a:t>
            </a:r>
            <a:r>
              <a:rPr lang="en-US" sz="2400" b="1" dirty="0" smtClean="0">
                <a:effectLst/>
              </a:rPr>
              <a:t>No</a:t>
            </a:r>
            <a:r>
              <a:rPr lang="en-US" sz="2400" dirty="0" smtClean="0">
                <a:effectLst/>
              </a:rPr>
              <a:t> in </a:t>
            </a:r>
            <a:r>
              <a:rPr lang="en-US" sz="2400" dirty="0">
                <a:effectLst/>
              </a:rPr>
              <a:t>the </a:t>
            </a:r>
            <a:r>
              <a:rPr lang="en-US" sz="2400" dirty="0" smtClean="0">
                <a:effectLst/>
              </a:rPr>
              <a:t>	Update </a:t>
            </a:r>
            <a:r>
              <a:rPr lang="en-US" sz="2400" dirty="0">
                <a:effectLst/>
              </a:rPr>
              <a:t>Links dialog box, </a:t>
            </a:r>
            <a:r>
              <a:rPr lang="en-US" sz="2400" dirty="0" smtClean="0">
                <a:effectLst/>
              </a:rPr>
              <a:t>maximize the 	document </a:t>
            </a:r>
            <a:r>
              <a:rPr lang="en-US" sz="2400" dirty="0">
                <a:effectLst/>
              </a:rPr>
              <a:t>window if </a:t>
            </a:r>
            <a:r>
              <a:rPr lang="en-US" sz="2400" dirty="0" smtClean="0">
                <a:effectLst/>
              </a:rPr>
              <a:t>necessary</a:t>
            </a:r>
            <a:r>
              <a:rPr lang="en-US" sz="2400" dirty="0">
                <a:effectLst/>
              </a:rPr>
              <a:t>, then click </a:t>
            </a:r>
            <a:r>
              <a:rPr lang="en-US" sz="2400" dirty="0" smtClean="0">
                <a:effectLst/>
              </a:rPr>
              <a:t>the 	</a:t>
            </a:r>
            <a:r>
              <a:rPr lang="en-US" sz="2400" b="1" dirty="0" smtClean="0">
                <a:effectLst/>
              </a:rPr>
              <a:t>Show </a:t>
            </a:r>
            <a:r>
              <a:rPr lang="en-US" sz="2400" b="1" dirty="0">
                <a:effectLst/>
              </a:rPr>
              <a:t>Design </a:t>
            </a:r>
            <a:r>
              <a:rPr lang="en-US" sz="2400" b="1" dirty="0" smtClean="0">
                <a:effectLst/>
              </a:rPr>
              <a:t>view button</a:t>
            </a:r>
            <a:endParaRPr lang="en-US" sz="2400" dirty="0" smtClean="0">
              <a:effectLst/>
            </a:endParaRPr>
          </a:p>
          <a:p>
            <a:pPr marL="514350" indent="-514350">
              <a:buFont typeface="+mj-lt"/>
              <a:buAutoNum type="arabicPeriod" startAt="4"/>
              <a:defRPr/>
            </a:pPr>
            <a:r>
              <a:rPr lang="en-US" sz="2400" dirty="0" smtClean="0">
                <a:effectLst/>
              </a:rPr>
              <a:t>Click </a:t>
            </a:r>
            <a:r>
              <a:rPr lang="en-US" sz="2400" dirty="0">
                <a:effectLst/>
              </a:rPr>
              <a:t>the </a:t>
            </a:r>
            <a:r>
              <a:rPr lang="en-US" sz="2400" b="1" dirty="0">
                <a:effectLst/>
              </a:rPr>
              <a:t>Close button </a:t>
            </a:r>
            <a:r>
              <a:rPr lang="en-US" sz="2400" dirty="0">
                <a:effectLst/>
              </a:rPr>
              <a:t>on the dwb_1.html file tab, click the </a:t>
            </a:r>
            <a:r>
              <a:rPr lang="en-US" sz="2400" b="1" dirty="0">
                <a:effectLst/>
              </a:rPr>
              <a:t>Insert panel drop-down menu</a:t>
            </a:r>
            <a:r>
              <a:rPr lang="en-US" sz="2400" dirty="0">
                <a:effectLst/>
              </a:rPr>
              <a:t>, then click </a:t>
            </a:r>
            <a:r>
              <a:rPr lang="en-US" sz="2400" b="1" dirty="0">
                <a:effectLst/>
              </a:rPr>
              <a:t>Color Icons </a:t>
            </a:r>
            <a:r>
              <a:rPr lang="en-US" sz="2400" dirty="0">
                <a:effectLst/>
              </a:rPr>
              <a:t>if necessary to show the icons in color</a:t>
            </a:r>
            <a:endParaRPr lang="en-US" sz="2400" b="1" dirty="0">
              <a:effectLst/>
            </a:endParaRPr>
          </a:p>
          <a:p>
            <a:pPr marL="514350" indent="-514350">
              <a:buFontTx/>
              <a:buAutoNum type="arabicPeriod" startAt="3"/>
              <a:defRPr/>
            </a:pPr>
            <a:endParaRPr lang="en-US" dirty="0" smtClean="0"/>
          </a:p>
        </p:txBody>
      </p:sp>
      <p:sp>
        <p:nvSpPr>
          <p:cNvPr id="39940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Adobe Dreamweaver CS6 - Illustrated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Saving a Web Page</a:t>
            </a:r>
            <a:endParaRPr lang="en-US" dirty="0"/>
          </a:p>
        </p:txBody>
      </p:sp>
      <p:sp>
        <p:nvSpPr>
          <p:cNvPr id="41987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Adobe Dreamweaver CS6 - Illustrated</a:t>
            </a:r>
          </a:p>
        </p:txBody>
      </p:sp>
      <p:pic>
        <p:nvPicPr>
          <p:cNvPr id="5" name="Picture 4" descr="Screen shot 2012-08-01 at 1.40.47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3700" y="1600200"/>
            <a:ext cx="4152900" cy="4483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Saving a Web Page</a:t>
            </a:r>
            <a:endParaRPr lang="en-US" dirty="0"/>
          </a:p>
        </p:txBody>
      </p:sp>
      <p:sp>
        <p:nvSpPr>
          <p:cNvPr id="43011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Adobe Dreamweaver CS6 - Illustrated</a:t>
            </a:r>
          </a:p>
        </p:txBody>
      </p:sp>
      <p:pic>
        <p:nvPicPr>
          <p:cNvPr id="43013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1590675"/>
            <a:ext cx="3743325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Screen shot 2012-08-01 at 1.41.10 P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2600" y="1905000"/>
            <a:ext cx="6591300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Saving a Web Page</a:t>
            </a:r>
            <a:endParaRPr lang="en-US" dirty="0"/>
          </a:p>
        </p:txBody>
      </p:sp>
      <p:sp>
        <p:nvSpPr>
          <p:cNvPr id="44035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Adobe Dreamweaver CS6 - Illustrated</a:t>
            </a:r>
          </a:p>
        </p:txBody>
      </p:sp>
      <p:pic>
        <p:nvPicPr>
          <p:cNvPr id="5" name="Picture 4" descr="Screen shot 2012-08-01 at 1.41.27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1600200"/>
            <a:ext cx="8001000" cy="3955424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Copying a New Image to a Website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600200"/>
            <a:ext cx="8153400" cy="4724400"/>
          </a:xfrm>
        </p:spPr>
        <p:txBody>
          <a:bodyPr/>
          <a:lstStyle/>
          <a:p>
            <a:pPr marL="514350" indent="-514350">
              <a:buFontTx/>
              <a:buAutoNum type="arabicPeriod"/>
              <a:defRPr/>
            </a:pPr>
            <a:r>
              <a:rPr lang="en-US" sz="2200" dirty="0" smtClean="0">
                <a:effectLst/>
              </a:rPr>
              <a:t>Click the </a:t>
            </a:r>
            <a:r>
              <a:rPr lang="en-US" sz="2200" b="1" dirty="0" smtClean="0">
                <a:effectLst/>
              </a:rPr>
              <a:t>gray box representing the broken image</a:t>
            </a:r>
            <a:r>
              <a:rPr lang="en-US" sz="2200" dirty="0" smtClean="0">
                <a:effectLst/>
              </a:rPr>
              <a:t> on the index page</a:t>
            </a:r>
          </a:p>
          <a:p>
            <a:pPr marL="514350" indent="-514350">
              <a:buFontTx/>
              <a:buAutoNum type="arabicPeriod" startAt="2"/>
              <a:defRPr/>
            </a:pPr>
            <a:r>
              <a:rPr lang="en-US" sz="2200" dirty="0" smtClean="0">
                <a:effectLst/>
              </a:rPr>
              <a:t>Double-click the right side of the Property inspector to expand it </a:t>
            </a:r>
            <a:r>
              <a:rPr lang="en-US" sz="2200" dirty="0">
                <a:effectLst/>
              </a:rPr>
              <a:t>if necessary</a:t>
            </a:r>
          </a:p>
          <a:p>
            <a:pPr marL="971550" lvl="1" indent="-401638">
              <a:defRPr/>
            </a:pPr>
            <a:r>
              <a:rPr lang="en-US" sz="2200" dirty="0">
                <a:effectLst/>
              </a:rPr>
              <a:t>Click the </a:t>
            </a:r>
            <a:r>
              <a:rPr lang="en-US" sz="2200" b="1" dirty="0">
                <a:effectLst/>
              </a:rPr>
              <a:t>Browse for File button</a:t>
            </a:r>
            <a:r>
              <a:rPr lang="en-US" sz="2200" dirty="0">
                <a:effectLst/>
              </a:rPr>
              <a:t>, click the </a:t>
            </a:r>
            <a:r>
              <a:rPr lang="en-US" sz="2200" b="1" dirty="0">
                <a:effectLst/>
              </a:rPr>
              <a:t>Look in list arrow</a:t>
            </a:r>
            <a:r>
              <a:rPr lang="en-US" sz="2200" dirty="0">
                <a:effectLst/>
              </a:rPr>
              <a:t> (Win) or the </a:t>
            </a:r>
            <a:r>
              <a:rPr lang="en-US" sz="2200" b="1" dirty="0">
                <a:effectLst/>
              </a:rPr>
              <a:t>Current file location list arrow</a:t>
            </a:r>
            <a:r>
              <a:rPr lang="en-US" sz="2200" dirty="0">
                <a:effectLst/>
              </a:rPr>
              <a:t> (Mac) to navigate to your selected drive and folder  </a:t>
            </a:r>
          </a:p>
          <a:p>
            <a:pPr marL="971550" lvl="1" indent="-401638">
              <a:defRPr/>
            </a:pPr>
            <a:r>
              <a:rPr lang="en-US" sz="2200" dirty="0">
                <a:effectLst/>
              </a:rPr>
              <a:t>Double-click the </a:t>
            </a:r>
            <a:r>
              <a:rPr lang="en-US" sz="2200" b="1" dirty="0" err="1">
                <a:effectLst/>
              </a:rPr>
              <a:t>unit_b</a:t>
            </a:r>
            <a:r>
              <a:rPr lang="en-US" sz="2200" b="1" dirty="0">
                <a:effectLst/>
              </a:rPr>
              <a:t> folder</a:t>
            </a:r>
            <a:r>
              <a:rPr lang="en-US" sz="2200" dirty="0">
                <a:effectLst/>
              </a:rPr>
              <a:t>, double-click the </a:t>
            </a:r>
            <a:r>
              <a:rPr lang="en-US" sz="2200" b="1" dirty="0">
                <a:effectLst/>
              </a:rPr>
              <a:t>assets folder</a:t>
            </a:r>
            <a:r>
              <a:rPr lang="en-US" sz="2200" dirty="0">
                <a:effectLst/>
              </a:rPr>
              <a:t>, then double-click the </a:t>
            </a:r>
            <a:r>
              <a:rPr lang="en-US" sz="2200" b="1" dirty="0">
                <a:effectLst/>
              </a:rPr>
              <a:t>su_banner.gif </a:t>
            </a:r>
            <a:r>
              <a:rPr lang="en-US" sz="2200" dirty="0" smtClean="0">
                <a:effectLst/>
              </a:rPr>
              <a:t>file</a:t>
            </a:r>
            <a:endParaRPr lang="en-US" sz="2200" dirty="0" smtClean="0">
              <a:effectLst/>
            </a:endParaRPr>
          </a:p>
          <a:p>
            <a:pPr marL="514350" indent="-514350">
              <a:buFontTx/>
              <a:buAutoNum type="arabicPeriod" startAt="2"/>
              <a:defRPr/>
            </a:pPr>
            <a:r>
              <a:rPr lang="en-US" sz="2200" dirty="0" smtClean="0">
                <a:effectLst/>
              </a:rPr>
              <a:t>Click </a:t>
            </a:r>
            <a:r>
              <a:rPr lang="en-US" sz="2200" dirty="0">
                <a:effectLst/>
              </a:rPr>
              <a:t>anywhere on the page outside of the banner, if necessary, to display the image, select the image again to display the image settings in the Property inspector, click </a:t>
            </a:r>
            <a:r>
              <a:rPr lang="en-US" sz="2200" b="1" dirty="0">
                <a:effectLst/>
              </a:rPr>
              <a:t>File</a:t>
            </a:r>
            <a:r>
              <a:rPr lang="en-US" sz="2200" dirty="0">
                <a:effectLst/>
              </a:rPr>
              <a:t> on the Menu bar, click </a:t>
            </a:r>
            <a:r>
              <a:rPr lang="en-US" sz="2200" b="1" dirty="0" smtClean="0">
                <a:effectLst/>
              </a:rPr>
              <a:t>Save</a:t>
            </a:r>
            <a:endParaRPr lang="en-US" sz="2200" dirty="0" smtClean="0"/>
          </a:p>
        </p:txBody>
      </p:sp>
      <p:sp>
        <p:nvSpPr>
          <p:cNvPr id="45060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Adobe Dreamweaver CS6 - Illustrated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Design </a:t>
            </a:r>
            <a:r>
              <a:rPr lang="en-US" dirty="0" smtClean="0">
                <a:solidFill>
                  <a:srgbClr val="00664D"/>
                </a:solidFill>
              </a:rPr>
              <a:t>Matters</a:t>
            </a:r>
            <a:endParaRPr lang="en-US" dirty="0">
              <a:solidFill>
                <a:srgbClr val="00664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</p:spPr>
        <p:txBody>
          <a:bodyPr/>
          <a:lstStyle/>
          <a:p>
            <a:pPr>
              <a:buClr>
                <a:schemeClr val="accent1">
                  <a:lumMod val="50000"/>
                </a:schemeClr>
              </a:buClr>
              <a:defRPr/>
            </a:pPr>
            <a:r>
              <a:rPr lang="en-US" sz="2800" dirty="0" smtClean="0">
                <a:solidFill>
                  <a:srgbClr val="00664D"/>
                </a:solidFill>
                <a:effectLst/>
              </a:rPr>
              <a:t>Making a good first impression</a:t>
            </a:r>
          </a:p>
          <a:p>
            <a:pPr lvl="1">
              <a:buClr>
                <a:schemeClr val="accent1">
                  <a:lumMod val="50000"/>
                </a:schemeClr>
              </a:buClr>
              <a:defRPr/>
            </a:pPr>
            <a:r>
              <a:rPr lang="en-US" sz="2400" dirty="0" smtClean="0">
                <a:solidFill>
                  <a:srgbClr val="00664D"/>
                </a:solidFill>
                <a:effectLst/>
              </a:rPr>
              <a:t>Use pleasing colors and images</a:t>
            </a:r>
          </a:p>
          <a:p>
            <a:pPr lvl="1">
              <a:buClr>
                <a:schemeClr val="accent1">
                  <a:lumMod val="50000"/>
                </a:schemeClr>
              </a:buClr>
              <a:defRPr/>
            </a:pPr>
            <a:r>
              <a:rPr lang="en-US" sz="2400" dirty="0" smtClean="0">
                <a:solidFill>
                  <a:srgbClr val="00664D"/>
                </a:solidFill>
                <a:effectLst/>
              </a:rPr>
              <a:t>Use friendly and easy-to-understand text</a:t>
            </a:r>
          </a:p>
          <a:p>
            <a:pPr lvl="1">
              <a:buClr>
                <a:schemeClr val="accent1">
                  <a:lumMod val="50000"/>
                </a:schemeClr>
              </a:buClr>
              <a:defRPr/>
            </a:pPr>
            <a:r>
              <a:rPr lang="en-US" sz="2400" dirty="0" smtClean="0">
                <a:solidFill>
                  <a:srgbClr val="00664D"/>
                </a:solidFill>
                <a:effectLst/>
              </a:rPr>
              <a:t>Use a simple navigation</a:t>
            </a:r>
          </a:p>
          <a:p>
            <a:pPr lvl="1">
              <a:buClr>
                <a:schemeClr val="accent1">
                  <a:lumMod val="50000"/>
                </a:schemeClr>
              </a:buClr>
              <a:defRPr/>
            </a:pPr>
            <a:r>
              <a:rPr lang="en-US" sz="2400" dirty="0" smtClean="0">
                <a:solidFill>
                  <a:srgbClr val="00664D"/>
                </a:solidFill>
                <a:effectLst/>
              </a:rPr>
              <a:t>Have others evaluate your website before finalizing it</a:t>
            </a:r>
            <a:endParaRPr lang="en-US" dirty="0">
              <a:solidFill>
                <a:srgbClr val="00664D"/>
              </a:solidFill>
              <a:effectLst/>
            </a:endParaRPr>
          </a:p>
        </p:txBody>
      </p:sp>
      <p:sp>
        <p:nvSpPr>
          <p:cNvPr id="20484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Adobe Dreamweaver CS6 - Illustrated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Copying a New Image to a Website</a:t>
            </a:r>
            <a:endParaRPr lang="en-US" dirty="0"/>
          </a:p>
        </p:txBody>
      </p:sp>
      <p:sp>
        <p:nvSpPr>
          <p:cNvPr id="48131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Adobe Dreamweaver CS6 - Illustrated</a:t>
            </a:r>
          </a:p>
        </p:txBody>
      </p:sp>
      <p:pic>
        <p:nvPicPr>
          <p:cNvPr id="5" name="Picture 4" descr="Screen shot 2012-08-01 at 1.43.20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1620192"/>
            <a:ext cx="7696200" cy="4704408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Design </a:t>
            </a:r>
            <a:r>
              <a:rPr lang="en-US" dirty="0" smtClean="0">
                <a:solidFill>
                  <a:srgbClr val="00664D"/>
                </a:solidFill>
              </a:rPr>
              <a:t>Matters</a:t>
            </a:r>
            <a:endParaRPr lang="en-US" dirty="0">
              <a:solidFill>
                <a:srgbClr val="00664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</p:spPr>
        <p:txBody>
          <a:bodyPr/>
          <a:lstStyle/>
          <a:p>
            <a:pPr>
              <a:buClr>
                <a:schemeClr val="accent1">
                  <a:lumMod val="50000"/>
                </a:schemeClr>
              </a:buClr>
              <a:defRPr/>
            </a:pPr>
            <a:r>
              <a:rPr lang="en-US" sz="2800" dirty="0" smtClean="0">
                <a:solidFill>
                  <a:srgbClr val="00664D"/>
                </a:solidFill>
                <a:effectLst/>
              </a:rPr>
              <a:t>Planning the page layout</a:t>
            </a:r>
          </a:p>
          <a:p>
            <a:pPr lvl="1">
              <a:buClr>
                <a:schemeClr val="accent1">
                  <a:lumMod val="50000"/>
                </a:schemeClr>
              </a:buClr>
              <a:defRPr/>
            </a:pPr>
            <a:r>
              <a:rPr lang="en-US" sz="2400" b="1" dirty="0" smtClean="0">
                <a:solidFill>
                  <a:srgbClr val="00664D"/>
                </a:solidFill>
                <a:effectLst/>
              </a:rPr>
              <a:t>Templates </a:t>
            </a:r>
            <a:r>
              <a:rPr lang="en-US" sz="2400" dirty="0" smtClean="0">
                <a:solidFill>
                  <a:srgbClr val="00664D"/>
                </a:solidFill>
                <a:effectLst/>
              </a:rPr>
              <a:t>are web pages that contain the basic layout for each page of a site</a:t>
            </a:r>
            <a:endParaRPr lang="en-US" dirty="0">
              <a:solidFill>
                <a:srgbClr val="00664D"/>
              </a:solidFill>
              <a:effectLst/>
            </a:endParaRPr>
          </a:p>
        </p:txBody>
      </p:sp>
      <p:sp>
        <p:nvSpPr>
          <p:cNvPr id="20484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Adobe Dreamweaver CS6 - Illustrated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0"/>
            <a:ext cx="8153400" cy="7556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Adding New Pages to a Website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600200"/>
            <a:ext cx="7772400" cy="4806950"/>
          </a:xfrm>
        </p:spPr>
        <p:txBody>
          <a:bodyPr/>
          <a:lstStyle/>
          <a:p>
            <a:pPr>
              <a:buFontTx/>
              <a:buAutoNum type="arabicPeriod"/>
              <a:defRPr/>
            </a:pPr>
            <a:r>
              <a:rPr lang="en-US" sz="2400" dirty="0" smtClean="0">
                <a:effectLst/>
              </a:rPr>
              <a:t>Click the </a:t>
            </a:r>
            <a:r>
              <a:rPr lang="en-US" sz="2400" b="1" dirty="0" smtClean="0">
                <a:effectLst/>
              </a:rPr>
              <a:t>Refresh button</a:t>
            </a:r>
            <a:r>
              <a:rPr lang="en-US" sz="2400" dirty="0" smtClean="0">
                <a:effectLst/>
              </a:rPr>
              <a:t> on the Files Panel</a:t>
            </a:r>
          </a:p>
          <a:p>
            <a:pPr marL="1033463" lvl="1" indent="-406400">
              <a:tabLst>
                <a:tab pos="1033463" algn="l"/>
              </a:tabLst>
              <a:defRPr/>
            </a:pPr>
            <a:r>
              <a:rPr lang="en-US" sz="2400" dirty="0" smtClean="0">
                <a:effectLst/>
              </a:rPr>
              <a:t>Click the </a:t>
            </a:r>
            <a:r>
              <a:rPr lang="en-US" sz="2400" b="1" dirty="0" smtClean="0">
                <a:effectLst/>
              </a:rPr>
              <a:t>plus sign</a:t>
            </a:r>
            <a:r>
              <a:rPr lang="en-US" sz="2400" dirty="0" smtClean="0">
                <a:effectLst/>
              </a:rPr>
              <a:t> (Win) or the </a:t>
            </a:r>
            <a:r>
              <a:rPr lang="en-US" sz="2400" b="1" dirty="0" smtClean="0">
                <a:effectLst/>
              </a:rPr>
              <a:t>triangle</a:t>
            </a:r>
            <a:r>
              <a:rPr lang="en-US" sz="2400" dirty="0" smtClean="0">
                <a:effectLst/>
              </a:rPr>
              <a:t> (Mac) to the left of the assets folder in the Files panel if necessary</a:t>
            </a:r>
            <a:endParaRPr lang="en-US" sz="2400" dirty="0">
              <a:effectLst/>
            </a:endParaRPr>
          </a:p>
          <a:p>
            <a:pPr marL="463550" indent="-463550">
              <a:buFontTx/>
              <a:buAutoNum type="arabicPeriod" startAt="2"/>
              <a:defRPr/>
            </a:pPr>
            <a:r>
              <a:rPr lang="en-US" sz="2400" dirty="0">
                <a:effectLst/>
              </a:rPr>
              <a:t>Click the </a:t>
            </a:r>
            <a:r>
              <a:rPr lang="en-US" sz="2400" b="1" dirty="0">
                <a:effectLst/>
              </a:rPr>
              <a:t>site folder</a:t>
            </a:r>
            <a:r>
              <a:rPr lang="en-US" sz="2400" dirty="0">
                <a:effectLst/>
              </a:rPr>
              <a:t> under the Local Files column to select it</a:t>
            </a:r>
          </a:p>
          <a:p>
            <a:pPr marL="1033463" lvl="1" indent="-406400">
              <a:buFont typeface="Arial" charset="0"/>
              <a:buChar char="–"/>
              <a:defRPr/>
            </a:pPr>
            <a:r>
              <a:rPr lang="en-US" sz="2400" dirty="0">
                <a:effectLst/>
              </a:rPr>
              <a:t>Right-click the </a:t>
            </a:r>
            <a:r>
              <a:rPr lang="en-US" sz="2400" b="1" dirty="0">
                <a:effectLst/>
              </a:rPr>
              <a:t>site folder</a:t>
            </a:r>
            <a:r>
              <a:rPr lang="en-US" sz="2400" dirty="0">
                <a:effectLst/>
              </a:rPr>
              <a:t>, click </a:t>
            </a:r>
            <a:r>
              <a:rPr lang="en-US" sz="2400" b="1" dirty="0">
                <a:effectLst/>
              </a:rPr>
              <a:t>New File</a:t>
            </a:r>
            <a:r>
              <a:rPr lang="en-US" sz="2400" dirty="0">
                <a:effectLst/>
              </a:rPr>
              <a:t>, click in the filename text box to select </a:t>
            </a:r>
            <a:r>
              <a:rPr lang="en-US" sz="2400" b="1" dirty="0">
                <a:effectLst/>
              </a:rPr>
              <a:t>untitled </a:t>
            </a:r>
            <a:r>
              <a:rPr lang="en-US" sz="2400" dirty="0">
                <a:effectLst/>
              </a:rPr>
              <a:t>if necessary, type </a:t>
            </a:r>
            <a:r>
              <a:rPr lang="en-US" sz="2400" b="1" dirty="0" err="1">
                <a:effectLst/>
              </a:rPr>
              <a:t>about_us</a:t>
            </a:r>
            <a:r>
              <a:rPr lang="en-US" sz="2400" dirty="0">
                <a:effectLst/>
              </a:rPr>
              <a:t>, then press </a:t>
            </a:r>
            <a:r>
              <a:rPr lang="en-US" sz="2400" b="1" dirty="0">
                <a:effectLst/>
              </a:rPr>
              <a:t>[Enter] </a:t>
            </a:r>
            <a:r>
              <a:rPr lang="en-US" sz="2400" dirty="0">
                <a:effectLst/>
              </a:rPr>
              <a:t>(Win) or </a:t>
            </a:r>
            <a:r>
              <a:rPr lang="en-US" sz="2400" b="1" dirty="0">
                <a:effectLst/>
              </a:rPr>
              <a:t>[return] </a:t>
            </a:r>
            <a:r>
              <a:rPr lang="en-US" sz="2400" dirty="0">
                <a:effectLst/>
              </a:rPr>
              <a:t>(Mac)</a:t>
            </a:r>
          </a:p>
          <a:p>
            <a:pPr marL="1033463" lvl="1" indent="-406400">
              <a:tabLst>
                <a:tab pos="1033463" algn="l"/>
              </a:tabLst>
              <a:defRPr/>
            </a:pPr>
            <a:endParaRPr lang="en-US" dirty="0"/>
          </a:p>
        </p:txBody>
      </p:sp>
      <p:sp>
        <p:nvSpPr>
          <p:cNvPr id="49156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Adobe Dreamweaver CS6 - Illustrated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Planning a Website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600200"/>
            <a:ext cx="7445375" cy="4495800"/>
          </a:xfrm>
        </p:spPr>
        <p:txBody>
          <a:bodyPr/>
          <a:lstStyle/>
          <a:p>
            <a:pPr marL="514350" indent="-514350">
              <a:buFontTx/>
              <a:buAutoNum type="arabicPeriod"/>
              <a:defRPr/>
            </a:pPr>
            <a:r>
              <a:rPr lang="en-US" sz="2800" dirty="0" smtClean="0">
                <a:effectLst/>
              </a:rPr>
              <a:t>Research site goals and needs</a:t>
            </a:r>
          </a:p>
          <a:p>
            <a:pPr marL="514350" indent="-514350">
              <a:buFontTx/>
              <a:buAutoNum type="arabicPeriod"/>
              <a:defRPr/>
            </a:pPr>
            <a:r>
              <a:rPr lang="en-US" sz="2800" dirty="0" smtClean="0">
                <a:effectLst/>
              </a:rPr>
              <a:t>Create a wireframe</a:t>
            </a:r>
          </a:p>
          <a:p>
            <a:pPr marL="514350" indent="-514350">
              <a:buFontTx/>
              <a:buAutoNum type="arabicPeriod"/>
              <a:defRPr/>
            </a:pPr>
            <a:r>
              <a:rPr lang="en-US" sz="2800" dirty="0" smtClean="0">
                <a:effectLst/>
              </a:rPr>
              <a:t>Create folders</a:t>
            </a:r>
          </a:p>
          <a:p>
            <a:pPr marL="514350" indent="-514350">
              <a:buFontTx/>
              <a:buAutoNum type="arabicPeriod"/>
              <a:defRPr/>
            </a:pPr>
            <a:r>
              <a:rPr lang="en-US" sz="2800" dirty="0" smtClean="0">
                <a:effectLst/>
              </a:rPr>
              <a:t>Collect the page content and create the web pages</a:t>
            </a:r>
          </a:p>
          <a:p>
            <a:pPr marL="514350" indent="-514350">
              <a:buFontTx/>
              <a:buAutoNum type="arabicPeriod" startAt="5"/>
              <a:defRPr/>
            </a:pPr>
            <a:r>
              <a:rPr lang="en-US" sz="2800" dirty="0">
                <a:effectLst/>
              </a:rPr>
              <a:t>Test and modify the pages</a:t>
            </a:r>
          </a:p>
          <a:p>
            <a:pPr marL="514350" indent="-514350">
              <a:buFontTx/>
              <a:buAutoNum type="arabicPeriod" startAt="5"/>
              <a:defRPr/>
            </a:pPr>
            <a:r>
              <a:rPr lang="en-US" sz="2800" dirty="0">
                <a:effectLst/>
              </a:rPr>
              <a:t>Publish the </a:t>
            </a:r>
            <a:r>
              <a:rPr lang="en-US" sz="2800" dirty="0" smtClean="0">
                <a:effectLst/>
              </a:rPr>
              <a:t>site</a:t>
            </a:r>
            <a:endParaRPr lang="en-US" sz="2800" dirty="0">
              <a:effectLst/>
            </a:endParaRPr>
          </a:p>
        </p:txBody>
      </p:sp>
      <p:sp>
        <p:nvSpPr>
          <p:cNvPr id="16388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Adobe Dreamweaver CS6 - Illustrated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0"/>
            <a:ext cx="8153400" cy="7556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Adding New Pages to a Website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600200"/>
            <a:ext cx="7848600" cy="4425950"/>
          </a:xfrm>
        </p:spPr>
        <p:txBody>
          <a:bodyPr/>
          <a:lstStyle/>
          <a:p>
            <a:pPr marL="514350" indent="-514350">
              <a:buFontTx/>
              <a:buAutoNum type="arabicPeriod" startAt="3"/>
              <a:defRPr/>
            </a:pPr>
            <a:r>
              <a:rPr lang="en-US" sz="2400" dirty="0" smtClean="0">
                <a:effectLst/>
              </a:rPr>
              <a:t>Repeat Step 2 to add five more blank pages to The Striped Umbrella Website</a:t>
            </a:r>
          </a:p>
          <a:p>
            <a:pPr marL="1033463" lvl="1" indent="-404813">
              <a:defRPr/>
            </a:pPr>
            <a:r>
              <a:rPr lang="en-US" sz="2400" dirty="0" smtClean="0">
                <a:effectLst/>
              </a:rPr>
              <a:t>Name the new files </a:t>
            </a:r>
            <a:r>
              <a:rPr lang="en-US" sz="2400" b="1" dirty="0" smtClean="0">
                <a:effectLst/>
              </a:rPr>
              <a:t>spa.html</a:t>
            </a:r>
            <a:r>
              <a:rPr lang="en-US" sz="2400" dirty="0" smtClean="0">
                <a:effectLst/>
              </a:rPr>
              <a:t>, </a:t>
            </a:r>
            <a:r>
              <a:rPr lang="en-US" sz="2400" b="1" dirty="0" smtClean="0">
                <a:effectLst/>
              </a:rPr>
              <a:t>cafe.html</a:t>
            </a:r>
            <a:r>
              <a:rPr lang="en-US" sz="2400" dirty="0" smtClean="0">
                <a:effectLst/>
              </a:rPr>
              <a:t>, </a:t>
            </a:r>
            <a:r>
              <a:rPr lang="en-US" sz="2400" b="1" dirty="0" smtClean="0">
                <a:effectLst/>
              </a:rPr>
              <a:t>activities.html</a:t>
            </a:r>
            <a:r>
              <a:rPr lang="en-US" sz="2400" dirty="0" smtClean="0">
                <a:effectLst/>
              </a:rPr>
              <a:t>, </a:t>
            </a:r>
            <a:r>
              <a:rPr lang="en-US" sz="2400" b="1" dirty="0" smtClean="0">
                <a:effectLst/>
              </a:rPr>
              <a:t>cruises.html</a:t>
            </a:r>
            <a:r>
              <a:rPr lang="en-US" sz="2400" dirty="0" smtClean="0">
                <a:effectLst/>
              </a:rPr>
              <a:t>, and </a:t>
            </a:r>
            <a:r>
              <a:rPr lang="en-US" sz="2400" b="1" dirty="0" smtClean="0">
                <a:effectLst/>
              </a:rPr>
              <a:t>fishing.html</a:t>
            </a:r>
          </a:p>
          <a:p>
            <a:pPr marL="514350" indent="-514350">
              <a:buFontTx/>
              <a:buAutoNum type="arabicPeriod" startAt="4"/>
              <a:defRPr/>
            </a:pPr>
            <a:r>
              <a:rPr lang="en-US" sz="2400" dirty="0">
                <a:effectLst/>
              </a:rPr>
              <a:t>Click the </a:t>
            </a:r>
            <a:r>
              <a:rPr lang="en-US" sz="2400" b="1" dirty="0">
                <a:effectLst/>
              </a:rPr>
              <a:t>Refresh button</a:t>
            </a:r>
            <a:r>
              <a:rPr lang="en-US" sz="2400" dirty="0">
                <a:effectLst/>
              </a:rPr>
              <a:t> on the Files panel toolbar</a:t>
            </a:r>
          </a:p>
          <a:p>
            <a:pPr marL="514350" indent="-514350">
              <a:buFontTx/>
              <a:buAutoNum type="arabicPeriod" startAt="4"/>
              <a:defRPr/>
            </a:pPr>
            <a:r>
              <a:rPr lang="en-US" sz="2400" dirty="0">
                <a:effectLst/>
              </a:rPr>
              <a:t>Click </a:t>
            </a:r>
            <a:r>
              <a:rPr lang="en-US" sz="2400" b="1" dirty="0">
                <a:effectLst/>
              </a:rPr>
              <a:t>File </a:t>
            </a:r>
            <a:r>
              <a:rPr lang="en-US" sz="2400" dirty="0">
                <a:effectLst/>
              </a:rPr>
              <a:t>on the Menu bar, click </a:t>
            </a:r>
            <a:r>
              <a:rPr lang="en-US" sz="2400" b="1" dirty="0">
                <a:effectLst/>
              </a:rPr>
              <a:t>Close</a:t>
            </a:r>
            <a:r>
              <a:rPr lang="en-US" sz="2400" dirty="0">
                <a:effectLst/>
              </a:rPr>
              <a:t>, click </a:t>
            </a:r>
            <a:r>
              <a:rPr lang="en-US" sz="2400" b="1" dirty="0">
                <a:effectLst/>
              </a:rPr>
              <a:t>File</a:t>
            </a:r>
            <a:r>
              <a:rPr lang="en-US" sz="2400" dirty="0">
                <a:effectLst/>
              </a:rPr>
              <a:t> on the Application bar, then click </a:t>
            </a:r>
            <a:r>
              <a:rPr lang="en-US" sz="2400" b="1" dirty="0">
                <a:effectLst/>
              </a:rPr>
              <a:t>Exit</a:t>
            </a:r>
            <a:r>
              <a:rPr lang="en-US" sz="2400" dirty="0">
                <a:effectLst/>
              </a:rPr>
              <a:t> (Win) or click </a:t>
            </a:r>
            <a:r>
              <a:rPr lang="en-US" sz="2400" b="1" dirty="0">
                <a:effectLst/>
              </a:rPr>
              <a:t>Dreamweaver</a:t>
            </a:r>
            <a:r>
              <a:rPr lang="en-US" sz="2400" dirty="0">
                <a:effectLst/>
              </a:rPr>
              <a:t> on the Menu bar, then click </a:t>
            </a:r>
            <a:r>
              <a:rPr lang="en-US" sz="2400" b="1" dirty="0">
                <a:effectLst/>
              </a:rPr>
              <a:t>Quit Dreamweaver </a:t>
            </a:r>
            <a:r>
              <a:rPr lang="en-US" sz="2400" dirty="0">
                <a:effectLst/>
              </a:rPr>
              <a:t>(Mac)</a:t>
            </a:r>
          </a:p>
          <a:p>
            <a:pPr marL="1033463" lvl="1" indent="-404813">
              <a:defRPr/>
            </a:pPr>
            <a:endParaRPr lang="en-US" b="1" dirty="0" smtClean="0"/>
          </a:p>
        </p:txBody>
      </p:sp>
      <p:sp>
        <p:nvSpPr>
          <p:cNvPr id="51204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Adobe Dreamweaver CS6 - Illustrated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Adobe Dreamweaver CS6 - Illustrated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990600" y="0"/>
            <a:ext cx="8153400" cy="7556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Adding New Pages to a Website</a:t>
            </a:r>
            <a:endParaRPr lang="en-US" dirty="0"/>
          </a:p>
        </p:txBody>
      </p:sp>
      <p:pic>
        <p:nvPicPr>
          <p:cNvPr id="5" name="Picture 4" descr="Screen shot 2012-08-01 at 1.47.29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1600200"/>
            <a:ext cx="7924800" cy="44810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Adobe Dreamweaver CS6 - Illustrated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990600" y="0"/>
            <a:ext cx="8153400" cy="7556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Adding New Pages to a Website</a:t>
            </a:r>
            <a:endParaRPr lang="en-US" dirty="0"/>
          </a:p>
        </p:txBody>
      </p:sp>
      <p:pic>
        <p:nvPicPr>
          <p:cNvPr id="5" name="Picture 4" descr="Screen shot 2012-08-01 at 1.47.49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1600200"/>
            <a:ext cx="7366000" cy="444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Unit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600200"/>
            <a:ext cx="7445375" cy="4495800"/>
          </a:xfrm>
        </p:spPr>
        <p:txBody>
          <a:bodyPr/>
          <a:lstStyle/>
          <a:p>
            <a:pPr>
              <a:defRPr/>
            </a:pPr>
            <a:r>
              <a:rPr lang="en-US" sz="2800" dirty="0" smtClean="0">
                <a:effectLst/>
              </a:rPr>
              <a:t>Plan a website</a:t>
            </a:r>
          </a:p>
          <a:p>
            <a:pPr>
              <a:defRPr/>
            </a:pPr>
            <a:r>
              <a:rPr lang="en-US" sz="2800" dirty="0" smtClean="0">
                <a:effectLst/>
              </a:rPr>
              <a:t>Create a folder for website management</a:t>
            </a:r>
          </a:p>
          <a:p>
            <a:pPr>
              <a:defRPr/>
            </a:pPr>
            <a:r>
              <a:rPr lang="en-US" sz="2800" dirty="0" smtClean="0">
                <a:effectLst/>
              </a:rPr>
              <a:t>Set up a website</a:t>
            </a:r>
          </a:p>
          <a:p>
            <a:pPr>
              <a:defRPr/>
            </a:pPr>
            <a:r>
              <a:rPr lang="en-US" sz="2800" dirty="0" smtClean="0">
                <a:effectLst/>
              </a:rPr>
              <a:t>Add a folder to a website</a:t>
            </a:r>
          </a:p>
          <a:p>
            <a:pPr>
              <a:defRPr/>
            </a:pPr>
            <a:r>
              <a:rPr lang="en-US" sz="2800" dirty="0">
                <a:effectLst/>
              </a:rPr>
              <a:t>Save a web page</a:t>
            </a:r>
          </a:p>
          <a:p>
            <a:pPr>
              <a:defRPr/>
            </a:pPr>
            <a:r>
              <a:rPr lang="en-US" sz="2800" dirty="0">
                <a:effectLst/>
              </a:rPr>
              <a:t>Copy a new image to a website</a:t>
            </a:r>
          </a:p>
          <a:p>
            <a:pPr>
              <a:defRPr/>
            </a:pPr>
            <a:r>
              <a:rPr lang="en-US" sz="2800" dirty="0">
                <a:effectLst/>
              </a:rPr>
              <a:t>Add new pages to a </a:t>
            </a:r>
            <a:r>
              <a:rPr lang="en-US" sz="2800" dirty="0" smtClean="0">
                <a:effectLst/>
              </a:rPr>
              <a:t>website</a:t>
            </a:r>
            <a:endParaRPr lang="en-US" sz="2800" dirty="0">
              <a:effectLst/>
            </a:endParaRPr>
          </a:p>
        </p:txBody>
      </p:sp>
      <p:sp>
        <p:nvSpPr>
          <p:cNvPr id="55300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Adobe Dreamweaver CS6 - Illustrated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Planning a Website</a:t>
            </a:r>
            <a:endParaRPr lang="en-US" dirty="0"/>
          </a:p>
        </p:txBody>
      </p:sp>
      <p:sp>
        <p:nvSpPr>
          <p:cNvPr id="18435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Adobe Dreamweaver CS6 - Illustrated</a:t>
            </a:r>
          </a:p>
        </p:txBody>
      </p:sp>
      <p:pic>
        <p:nvPicPr>
          <p:cNvPr id="6" name="Picture 5" descr="Screen shot 2012-08-01 at 1.24.09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1600200"/>
            <a:ext cx="3149600" cy="3187700"/>
          </a:xfrm>
          <a:prstGeom prst="rect">
            <a:avLst/>
          </a:prstGeom>
        </p:spPr>
      </p:pic>
      <p:pic>
        <p:nvPicPr>
          <p:cNvPr id="7" name="Picture 6" descr="Screen shot 2012-08-01 at 1.24.29 P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7200" y="1600200"/>
            <a:ext cx="4794997" cy="33528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Planning a Website</a:t>
            </a:r>
            <a:endParaRPr lang="en-US" dirty="0"/>
          </a:p>
        </p:txBody>
      </p:sp>
      <p:sp>
        <p:nvSpPr>
          <p:cNvPr id="19459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Adobe Dreamweaver CS6 - Illustrated</a:t>
            </a:r>
          </a:p>
        </p:txBody>
      </p:sp>
      <p:pic>
        <p:nvPicPr>
          <p:cNvPr id="5" name="Picture 4" descr="Screen shot 2012-08-01 at 1.24.54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4300" y="1600200"/>
            <a:ext cx="7302500" cy="30353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Design </a:t>
            </a:r>
            <a:r>
              <a:rPr lang="en-US" dirty="0" smtClean="0">
                <a:solidFill>
                  <a:srgbClr val="00664D"/>
                </a:solidFill>
              </a:rPr>
              <a:t>Matters</a:t>
            </a:r>
            <a:endParaRPr lang="en-US" dirty="0">
              <a:solidFill>
                <a:srgbClr val="00664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</p:spPr>
        <p:txBody>
          <a:bodyPr/>
          <a:lstStyle/>
          <a:p>
            <a:pPr>
              <a:buClr>
                <a:schemeClr val="accent1">
                  <a:lumMod val="50000"/>
                </a:schemeClr>
              </a:buClr>
              <a:defRPr/>
            </a:pPr>
            <a:r>
              <a:rPr lang="en-US" sz="2800" dirty="0" smtClean="0">
                <a:solidFill>
                  <a:srgbClr val="00664D"/>
                </a:solidFill>
                <a:effectLst/>
              </a:rPr>
              <a:t>IP addresses and domain names</a:t>
            </a:r>
          </a:p>
          <a:p>
            <a:pPr lvl="1">
              <a:buClr>
                <a:schemeClr val="accent1">
                  <a:lumMod val="50000"/>
                </a:schemeClr>
              </a:buClr>
              <a:defRPr/>
            </a:pPr>
            <a:r>
              <a:rPr lang="en-US" sz="2400" dirty="0" smtClean="0">
                <a:solidFill>
                  <a:srgbClr val="00664D"/>
                </a:solidFill>
                <a:effectLst/>
              </a:rPr>
              <a:t>A website is identified by a permanent IP address</a:t>
            </a:r>
          </a:p>
          <a:p>
            <a:pPr lvl="2">
              <a:buClr>
                <a:schemeClr val="accent1">
                  <a:lumMod val="50000"/>
                </a:schemeClr>
              </a:buClr>
              <a:defRPr/>
            </a:pPr>
            <a:r>
              <a:rPr lang="en-US" dirty="0" smtClean="0">
                <a:solidFill>
                  <a:srgbClr val="00664D"/>
                </a:solidFill>
                <a:effectLst/>
              </a:rPr>
              <a:t>Example: 192.150.18.200</a:t>
            </a:r>
          </a:p>
          <a:p>
            <a:pPr lvl="1">
              <a:buClr>
                <a:schemeClr val="accent1">
                  <a:lumMod val="50000"/>
                </a:schemeClr>
              </a:buClr>
              <a:defRPr/>
            </a:pPr>
            <a:r>
              <a:rPr lang="en-US" sz="2400" dirty="0" smtClean="0">
                <a:solidFill>
                  <a:srgbClr val="00664D"/>
                </a:solidFill>
                <a:effectLst/>
              </a:rPr>
              <a:t>A domain name is used as an easier way of referring to a website</a:t>
            </a:r>
          </a:p>
          <a:p>
            <a:pPr lvl="2">
              <a:buClr>
                <a:schemeClr val="accent1">
                  <a:lumMod val="50000"/>
                </a:schemeClr>
              </a:buClr>
              <a:defRPr/>
            </a:pPr>
            <a:r>
              <a:rPr lang="en-US" dirty="0" smtClean="0">
                <a:solidFill>
                  <a:srgbClr val="00664D"/>
                </a:solidFill>
                <a:effectLst/>
              </a:rPr>
              <a:t>Example: www.adobe.com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20484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Adobe Dreamweaver CS6 - Illustrated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800" dirty="0" smtClean="0"/>
              <a:t>Creating a Folder for Website Management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600200"/>
            <a:ext cx="7848600" cy="4724400"/>
          </a:xfrm>
        </p:spPr>
        <p:txBody>
          <a:bodyPr/>
          <a:lstStyle/>
          <a:p>
            <a:pPr marL="514350" indent="-514350">
              <a:buFontTx/>
              <a:buAutoNum type="arabicPeriod"/>
              <a:defRPr/>
            </a:pPr>
            <a:r>
              <a:rPr lang="en-US" sz="2400" dirty="0" smtClean="0">
                <a:effectLst/>
              </a:rPr>
              <a:t>Start Dreamweaver</a:t>
            </a:r>
          </a:p>
          <a:p>
            <a:pPr marL="514350" indent="-514350">
              <a:buFontTx/>
              <a:buAutoNum type="arabicPeriod"/>
              <a:defRPr/>
            </a:pPr>
            <a:r>
              <a:rPr lang="en-US" sz="2400" dirty="0" smtClean="0">
                <a:effectLst/>
              </a:rPr>
              <a:t>Click the </a:t>
            </a:r>
            <a:r>
              <a:rPr lang="en-US" sz="2400" b="1" dirty="0" smtClean="0">
                <a:effectLst/>
              </a:rPr>
              <a:t>Files panel tab </a:t>
            </a:r>
            <a:r>
              <a:rPr lang="en-US" sz="2400" dirty="0" smtClean="0">
                <a:effectLst/>
              </a:rPr>
              <a:t>or expand the Files panel, if necessary, to view contents</a:t>
            </a:r>
          </a:p>
          <a:p>
            <a:pPr marL="514350" indent="-514350">
              <a:buFontTx/>
              <a:buAutoNum type="arabicPeriod"/>
              <a:defRPr/>
            </a:pPr>
            <a:r>
              <a:rPr lang="en-US" sz="2400" dirty="0" smtClean="0">
                <a:effectLst/>
              </a:rPr>
              <a:t>Click the </a:t>
            </a:r>
            <a:r>
              <a:rPr lang="en-US" sz="2400" b="1" dirty="0" smtClean="0">
                <a:effectLst/>
              </a:rPr>
              <a:t>Files panel Site list arrow</a:t>
            </a:r>
          </a:p>
          <a:p>
            <a:pPr marL="514350" indent="-514350">
              <a:buFontTx/>
              <a:buAutoNum type="arabicPeriod" startAt="4"/>
              <a:defRPr/>
            </a:pPr>
            <a:r>
              <a:rPr lang="en-US" sz="2400" dirty="0">
                <a:effectLst/>
              </a:rPr>
              <a:t>Click to select the drive, folder, or subfolder in the list where you want your local site root folder to reside</a:t>
            </a:r>
          </a:p>
          <a:p>
            <a:pPr marL="514350" indent="-514350">
              <a:buFontTx/>
              <a:buAutoNum type="arabicPeriod" startAt="4"/>
              <a:defRPr/>
            </a:pPr>
            <a:r>
              <a:rPr lang="en-US" sz="2400" dirty="0">
                <a:effectLst/>
              </a:rPr>
              <a:t>Right-click (Win) or control-click (Mac) the drive, folder, or subfolder that you selected in Step 4, then click </a:t>
            </a:r>
            <a:r>
              <a:rPr lang="en-US" sz="2400" b="1" dirty="0">
                <a:effectLst/>
              </a:rPr>
              <a:t>New Folder</a:t>
            </a:r>
          </a:p>
          <a:p>
            <a:pPr marL="514350" indent="-514350">
              <a:buFontTx/>
              <a:buAutoNum type="arabicPeriod" startAt="4"/>
              <a:defRPr/>
            </a:pPr>
            <a:r>
              <a:rPr lang="en-US" sz="2400" dirty="0">
                <a:effectLst/>
              </a:rPr>
              <a:t>Type </a:t>
            </a:r>
            <a:r>
              <a:rPr lang="en-US" sz="2400" b="1" dirty="0" err="1">
                <a:effectLst/>
              </a:rPr>
              <a:t>striped_umbrella</a:t>
            </a:r>
            <a:r>
              <a:rPr lang="en-US" sz="2400" dirty="0">
                <a:effectLst/>
              </a:rPr>
              <a:t>, then press </a:t>
            </a:r>
            <a:r>
              <a:rPr lang="en-US" sz="2400" b="1" dirty="0">
                <a:effectLst/>
              </a:rPr>
              <a:t>[Enter] </a:t>
            </a:r>
            <a:r>
              <a:rPr lang="en-US" sz="2400" dirty="0">
                <a:effectLst/>
              </a:rPr>
              <a:t>(Win) or </a:t>
            </a:r>
            <a:r>
              <a:rPr lang="en-US" sz="2400" b="1" dirty="0">
                <a:effectLst/>
              </a:rPr>
              <a:t>[return] </a:t>
            </a:r>
            <a:r>
              <a:rPr lang="en-US" sz="2400" dirty="0">
                <a:effectLst/>
              </a:rPr>
              <a:t>(Mac)</a:t>
            </a:r>
          </a:p>
          <a:p>
            <a:pPr marL="514350" indent="-514350">
              <a:buFontTx/>
              <a:buAutoNum type="arabicPeriod"/>
              <a:defRPr/>
            </a:pPr>
            <a:endParaRPr lang="en-US" sz="2800" b="1" dirty="0" smtClean="0"/>
          </a:p>
        </p:txBody>
      </p:sp>
      <p:sp>
        <p:nvSpPr>
          <p:cNvPr id="21508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Adobe Dreamweaver CS6 - Illustrated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800" dirty="0" smtClean="0"/>
              <a:t>Creating a Folder for Website Management</a:t>
            </a:r>
            <a:endParaRPr lang="en-US" sz="2800" dirty="0"/>
          </a:p>
        </p:txBody>
      </p:sp>
      <p:sp>
        <p:nvSpPr>
          <p:cNvPr id="23555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Adobe Dreamweaver CS6 - Illustrated</a:t>
            </a:r>
          </a:p>
        </p:txBody>
      </p:sp>
      <p:pic>
        <p:nvPicPr>
          <p:cNvPr id="5" name="Picture 4" descr="Screen shot 2012-08-01 at 1.28.40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600" y="1600200"/>
            <a:ext cx="5867400" cy="47879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800" dirty="0" smtClean="0"/>
              <a:t>Creating a Folder for Website Management</a:t>
            </a:r>
            <a:endParaRPr lang="en-US" sz="2800" dirty="0"/>
          </a:p>
        </p:txBody>
      </p:sp>
      <p:sp>
        <p:nvSpPr>
          <p:cNvPr id="24579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Adobe Dreamweaver CS6 - Illustrated</a:t>
            </a:r>
          </a:p>
        </p:txBody>
      </p:sp>
      <p:pic>
        <p:nvPicPr>
          <p:cNvPr id="5" name="Picture 4" descr="Screen shot 2012-08-01 at 1.28.55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0" y="1600200"/>
            <a:ext cx="5994400" cy="45212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PPT Template">
  <a:themeElements>
    <a:clrScheme name="1_PPT Templat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PPT Templat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PPT Templ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PT Templ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PT Templ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PT Templ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PT 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PT 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PT 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1861</TotalTime>
  <Words>1321</Words>
  <Application>Microsoft Office PowerPoint</Application>
  <PresentationFormat>On-screen Show (4:3)</PresentationFormat>
  <Paragraphs>177</Paragraphs>
  <Slides>33</Slides>
  <Notes>33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1_PPT Template</vt:lpstr>
      <vt:lpstr>PowerPoint Presentation</vt:lpstr>
      <vt:lpstr>Unit Objectives</vt:lpstr>
      <vt:lpstr>Planning a Website</vt:lpstr>
      <vt:lpstr>Planning a Website</vt:lpstr>
      <vt:lpstr>Planning a Website</vt:lpstr>
      <vt:lpstr>Design Matters</vt:lpstr>
      <vt:lpstr>Creating a Folder for Website Management</vt:lpstr>
      <vt:lpstr>Creating a Folder for Website Management</vt:lpstr>
      <vt:lpstr>Creating a Folder for Website Management</vt:lpstr>
      <vt:lpstr>Design Matters</vt:lpstr>
      <vt:lpstr>Setting Up a Website</vt:lpstr>
      <vt:lpstr>Setting Up a Website</vt:lpstr>
      <vt:lpstr>Setting Up a Website</vt:lpstr>
      <vt:lpstr>Setting Up a Website</vt:lpstr>
      <vt:lpstr>Adding a Folder to a Website</vt:lpstr>
      <vt:lpstr>Adding a Folder to a Website</vt:lpstr>
      <vt:lpstr>Adding a Folder to a Website</vt:lpstr>
      <vt:lpstr>Adding a Folder to a Website</vt:lpstr>
      <vt:lpstr>Clues to Use</vt:lpstr>
      <vt:lpstr>Saving a Web Page</vt:lpstr>
      <vt:lpstr>Saving a Web Page</vt:lpstr>
      <vt:lpstr>Saving a Web Page</vt:lpstr>
      <vt:lpstr>Saving a Web Page</vt:lpstr>
      <vt:lpstr>Saving a Web Page</vt:lpstr>
      <vt:lpstr>Copying a New Image to a Website</vt:lpstr>
      <vt:lpstr>Design Matters</vt:lpstr>
      <vt:lpstr>Copying a New Image to a Website</vt:lpstr>
      <vt:lpstr>Design Matters</vt:lpstr>
      <vt:lpstr>Adding New Pages to a Website</vt:lpstr>
      <vt:lpstr>Adding New Pages to a Website</vt:lpstr>
      <vt:lpstr>Adding New Pages to a Website</vt:lpstr>
      <vt:lpstr>Adding New Pages to a Website</vt:lpstr>
      <vt:lpstr>Unit Summary</vt:lpstr>
    </vt:vector>
  </TitlesOfParts>
  <Company>Course Technology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Adobe Dreamweaver CS5 - Illustrated</dc:title>
  <dc:creator/>
  <cp:lastModifiedBy>Windows User</cp:lastModifiedBy>
  <cp:revision>97</cp:revision>
  <dcterms:created xsi:type="dcterms:W3CDTF">2012-08-01T19:18:43Z</dcterms:created>
  <dcterms:modified xsi:type="dcterms:W3CDTF">2012-09-14T19:06:49Z</dcterms:modified>
</cp:coreProperties>
</file>